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Lst>
  <p:sldSz cy="6858000" cx="9144000"/>
  <p:notesSz cx="6858000" cy="9144000"/>
  <p:embeddedFontLst>
    <p:embeddedFont>
      <p:font typeface="Roboto"/>
      <p:regular r:id="rId119"/>
      <p:bold r:id="rId120"/>
      <p:italic r:id="rId121"/>
      <p:boldItalic r:id="rId122"/>
    </p:embeddedFont>
    <p:embeddedFont>
      <p:font typeface="Open Sans"/>
      <p:regular r:id="rId123"/>
      <p:bold r:id="rId124"/>
      <p:italic r:id="rId125"/>
      <p:boldItalic r:id="rId1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6" Type="http://schemas.openxmlformats.org/officeDocument/2006/relationships/font" Target="fonts/OpenSans-boldItalic.fntdata"/><Relationship Id="rId26" Type="http://schemas.openxmlformats.org/officeDocument/2006/relationships/slide" Target="slides/slide21.xml"/><Relationship Id="rId121" Type="http://schemas.openxmlformats.org/officeDocument/2006/relationships/font" Target="fonts/Roboto-italic.fntdata"/><Relationship Id="rId25" Type="http://schemas.openxmlformats.org/officeDocument/2006/relationships/slide" Target="slides/slide20.xml"/><Relationship Id="rId120" Type="http://schemas.openxmlformats.org/officeDocument/2006/relationships/font" Target="fonts/Roboto-bold.fntdata"/><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font" Target="fonts/OpenSans-italic.fntdata"/><Relationship Id="rId29" Type="http://schemas.openxmlformats.org/officeDocument/2006/relationships/slide" Target="slides/slide24.xml"/><Relationship Id="rId124" Type="http://schemas.openxmlformats.org/officeDocument/2006/relationships/font" Target="fonts/OpenSans-bold.fntdata"/><Relationship Id="rId123" Type="http://schemas.openxmlformats.org/officeDocument/2006/relationships/font" Target="fonts/OpenSans-regular.fntdata"/><Relationship Id="rId122" Type="http://schemas.openxmlformats.org/officeDocument/2006/relationships/font" Target="fonts/Roboto-boldItalic.fntdata"/><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font" Target="fonts/Roboto-regular.fntdata"/><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i="1" sz="1000">
              <a:solidFill>
                <a:schemeClr val="dk1"/>
              </a:solidFill>
              <a:highlight>
                <a:schemeClr val="lt1"/>
              </a:highlight>
            </a:endParaRPr>
          </a:p>
          <a:p>
            <a:pPr indent="0" lvl="0" marL="0" rtl="0" algn="l">
              <a:lnSpc>
                <a:spcPct val="115000"/>
              </a:lnSpc>
              <a:spcBef>
                <a:spcPts val="0"/>
              </a:spcBef>
              <a:spcAft>
                <a:spcPts val="0"/>
              </a:spcAft>
              <a:buNone/>
            </a:pPr>
            <a:r>
              <a:t/>
            </a:r>
            <a:endParaRPr i="1" sz="1000">
              <a:solidFill>
                <a:schemeClr val="dk1"/>
              </a:solidFill>
              <a:highlight>
                <a:schemeClr val="lt1"/>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4af7041e18_0_3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4af7041e1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50fc1f637f_0_7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50fc1f637f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50fc1f637f_0_8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50fc1f637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50fc1f637f_0_8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50fc1f637f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solidFill>
                <a:schemeClr val="dk1"/>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50fc1f637f_0_9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50fc1f637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5815523a92_0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5815523a9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For the 3 platforms the impacts we want to have for 2019, and therefore the areas or objectives we will concentrate on for the year, are proposed as follows</a:t>
            </a:r>
            <a:endParaRPr/>
          </a:p>
          <a:p>
            <a:pPr indent="0" lvl="0" marL="0" rtl="0" algn="l">
              <a:spcBef>
                <a:spcPts val="3800"/>
              </a:spcBef>
              <a:spcAft>
                <a:spcPts val="0"/>
              </a:spcAft>
              <a:buClr>
                <a:schemeClr val="dk1"/>
              </a:buClr>
              <a:buSzPts val="1100"/>
              <a:buFont typeface="Arial"/>
              <a:buNone/>
            </a:pPr>
            <a:r>
              <a:t/>
            </a:r>
            <a:endParaRPr/>
          </a:p>
          <a:p>
            <a:pPr indent="0" lvl="0" marL="0" rtl="0" algn="l">
              <a:lnSpc>
                <a:spcPct val="115000"/>
              </a:lnSpc>
              <a:spcBef>
                <a:spcPts val="3800"/>
              </a:spcBef>
              <a:spcAft>
                <a:spcPts val="0"/>
              </a:spcAft>
              <a:buClr>
                <a:schemeClr val="dk1"/>
              </a:buClr>
              <a:buSzPts val="1100"/>
              <a:buFont typeface="Arial"/>
              <a:buNone/>
            </a:pPr>
            <a:r>
              <a:rPr b="1" lang="en-GB">
                <a:solidFill>
                  <a:schemeClr val="dk1"/>
                </a:solidFill>
              </a:rPr>
              <a:t>These are the overall goals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Which translate to the following tasks for the year.</a:t>
            </a:r>
            <a:endParaRPr b="1">
              <a:solidFill>
                <a:schemeClr val="dk1"/>
              </a:solidFill>
            </a:endParaRPr>
          </a:p>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5815523a92_0_6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59" name="Google Shape;859;g5815523a9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3800"/>
              </a:spcBef>
              <a:spcAft>
                <a:spcPts val="0"/>
              </a:spcAft>
              <a:buClr>
                <a:schemeClr val="dk1"/>
              </a:buClr>
              <a:buSzPts val="1100"/>
              <a:buFont typeface="Arial"/>
              <a:buNone/>
            </a:pPr>
            <a:r>
              <a:t/>
            </a:r>
            <a:endParaRPr/>
          </a:p>
          <a:p>
            <a:pPr indent="0" lvl="0" marL="0" rtl="0" algn="l">
              <a:lnSpc>
                <a:spcPct val="115000"/>
              </a:lnSpc>
              <a:spcBef>
                <a:spcPts val="3800"/>
              </a:spcBef>
              <a:spcAft>
                <a:spcPts val="0"/>
              </a:spcAft>
              <a:buClr>
                <a:schemeClr val="dk1"/>
              </a:buClr>
              <a:buSzPts val="1100"/>
              <a:buFont typeface="Arial"/>
              <a:buNone/>
            </a:pPr>
            <a:r>
              <a:rPr b="1" lang="en-GB">
                <a:solidFill>
                  <a:schemeClr val="dk1"/>
                </a:solidFill>
              </a:rPr>
              <a:t>These are the overall goals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Which translate to the following tasks for the year.</a:t>
            </a:r>
            <a:endParaRPr b="1">
              <a:solidFill>
                <a:schemeClr val="dk1"/>
              </a:solidFill>
            </a:endParaRPr>
          </a:p>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5815523a92_0_7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5815523a9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3800"/>
              </a:spcBef>
              <a:spcAft>
                <a:spcPts val="0"/>
              </a:spcAft>
              <a:buClr>
                <a:schemeClr val="dk1"/>
              </a:buClr>
              <a:buSzPts val="1100"/>
              <a:buFont typeface="Arial"/>
              <a:buNone/>
            </a:pPr>
            <a:r>
              <a:t/>
            </a:r>
            <a:endParaRPr/>
          </a:p>
          <a:p>
            <a:pPr indent="0" lvl="0" marL="0" rtl="0" algn="l">
              <a:lnSpc>
                <a:spcPct val="115000"/>
              </a:lnSpc>
              <a:spcBef>
                <a:spcPts val="3800"/>
              </a:spcBef>
              <a:spcAft>
                <a:spcPts val="0"/>
              </a:spcAft>
              <a:buClr>
                <a:schemeClr val="dk1"/>
              </a:buClr>
              <a:buSzPts val="1100"/>
              <a:buFont typeface="Arial"/>
              <a:buNone/>
            </a:pPr>
            <a:r>
              <a:rPr b="1" lang="en-GB">
                <a:solidFill>
                  <a:schemeClr val="dk1"/>
                </a:solidFill>
              </a:rPr>
              <a:t>These are the overall goals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Which translate to the following tasks for the year.</a:t>
            </a:r>
            <a:endParaRPr b="1">
              <a:solidFill>
                <a:schemeClr val="dk1"/>
              </a:solidFill>
            </a:endParaRPr>
          </a:p>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4974dbbfd4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4974dbbf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So starting with our Strategic Ambitions or where we are looking to have an impact.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GB" sz="1200"/>
              <a:t>These all link to the UN</a:t>
            </a:r>
            <a:r>
              <a:rPr lang="en-GB" sz="1200">
                <a:solidFill>
                  <a:schemeClr val="dk1"/>
                </a:solidFill>
              </a:rPr>
              <a:t> Sustainable Development Goals and the UN Live Museum as we n</a:t>
            </a:r>
            <a:r>
              <a:rPr lang="en-GB" sz="1200"/>
              <a:t>eeded to show a relationship to larger world goals to get senior management in the City - the CEO of the council etc to understand how the museum can help them change lives.   These loftier goals make people feel part of something - they aim to impart the why of working with us. And to be taken seriously we have to be able to prove the connection between our actions and change.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GB" sz="1200"/>
              <a:t>Actually all 3 are relevant to regeneration.   We might help change an area physically but we also have to bring people with us so they feel part of it and don’t undo the work being done. </a:t>
            </a:r>
            <a:endParaRPr sz="1200"/>
          </a:p>
          <a:p>
            <a:pPr indent="0" lvl="0" marL="0" rtl="0" algn="l">
              <a:spcBef>
                <a:spcPts val="0"/>
              </a:spcBef>
              <a:spcAft>
                <a:spcPts val="0"/>
              </a:spcAft>
              <a:buNone/>
            </a:pPr>
            <a:r>
              <a:t/>
            </a:r>
            <a:endParaRPr sz="1200"/>
          </a:p>
          <a:p>
            <a:pPr indent="-381000" lvl="0" marL="457200" rtl="0" algn="l">
              <a:lnSpc>
                <a:spcPct val="115000"/>
              </a:lnSpc>
              <a:spcBef>
                <a:spcPts val="0"/>
              </a:spcBef>
              <a:spcAft>
                <a:spcPts val="0"/>
              </a:spcAft>
              <a:buClr>
                <a:schemeClr val="lt1"/>
              </a:buClr>
              <a:buSzPts val="2400"/>
              <a:buFont typeface="Open Sans"/>
              <a:buAutoNum type="arabicPeriod"/>
            </a:pPr>
            <a:r>
              <a:t/>
            </a:r>
            <a:endParaRPr sz="1200"/>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41f8d85fbd_0_13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41f8d85fbd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rPr>
              <a:t>We start with the statement and then next time round as part of our creating the Business or Operational Plan for 2019 we will work out outcomes / outputs, the activities - leading on from our Key Actions  and resources that we need in place to achieve our aimed for 2025 Impact</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4974dbbfd4_2_6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93" name="Google Shape;893;g4974dbbfd4_2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rPr>
              <a:t>Describing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4af7041e18_0_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af7041e1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33a74d2990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01" name="Google Shape;901;g33a74d299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rPr>
              <a:t>Describing</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4975a85f62_0_16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4975a85f62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rPr>
              <a:t>Describing</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49b51be153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9" name="Google Shape;919;g49b51be1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49b51be153_0_12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49b51be153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4af7041e18_0_4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af7041e1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4af7041e18_0_6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af7041e1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4af7041e18_0_7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4af7041e1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4974dbbfd4_0_1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974dbbfd4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4974dbbfd4_2_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974dbbfd4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49b51be153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49b51be15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4ba8800cd9_0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4ba8800cd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4974dbbfd4_0_4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4974dbbfd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4974dbbfd4_2_5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4974dbbfd4_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4ddc48942f_0_9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4ddc48942f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49b51be153_0_5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49b51be15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4ba0413e2f_0_3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4ba0413e2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Added by Maria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4cc1628e04_3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4cc1628e04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Added by Maria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4974dbbfd4_0_5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4974dbbfd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4c47bc06b4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4c47bc06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Added by Maria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4ddc48942f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4ddc4894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Added by Maria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4974dbbfd4_0_6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4974dbbfd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4975a85f62_0_6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4975a85f6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4974dbbfd4_0_7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4974dbbfd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3800"/>
              </a:spcBef>
              <a:spcAft>
                <a:spcPts val="3800"/>
              </a:spcAft>
              <a:buClr>
                <a:schemeClr val="dk1"/>
              </a:buClr>
              <a:buSzPts val="1100"/>
              <a:buFont typeface="Arial"/>
              <a:buNone/>
            </a:pPr>
            <a:r>
              <a:rPr lang="en-GB"/>
              <a:t>This is the 2019 schedule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4974dbbfd4_2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974dbbfd4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lt1"/>
              </a:buClr>
              <a:buSzPts val="2400"/>
              <a:buFont typeface="Open Sans"/>
              <a:buAutoNum type="arabicPeriod"/>
            </a:pPr>
            <a:r>
              <a:t/>
            </a:r>
            <a:endParaRPr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4975a85f62_0_7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4975a85f62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49b51be153_0_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49b51be15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49b51be153_0_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49b51be15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49b51be153_0_5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49b51be15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4ba8800cd9_0_2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4ba8800cd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4c47bc06b4_0_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4c47bc06b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4c47bc06b4_0_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4c47bc06b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4c47bc06b4_0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4c47bc06b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4c47bc06b4_0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4c47bc06b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4c47bc06b4_0_3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4c47bc06b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4974dbbfd4_2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974dbbfd4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4975a85f62_0_8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4975a85f62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4975a85f62_0_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4975a85f6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rPr lang="en-GB"/>
              <a:t>Double the number</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4975a85f62_0_8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4975a85f62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49b51be153_0_6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49b51be15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4ddc48942f_0_2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4ddc48942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4ba0413e2f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4ba0413e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4ddc48942f_0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4ddc48942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Added by Maria</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4ddc48942f_0_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4ddc48942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Added by Maria</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4ddc48942f_0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4ddc48942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49b51be153_0_7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49b51be15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4974dbbfd4_0_1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974dbbfd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4ba0413e2f_0_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4ba0413e2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4af7041e18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4af7041e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4ba0413e2f_0_1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4ba0413e2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4b37d8d9bf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4b37d8d9b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Added by Maria</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4ba0413e2f_0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4ba0413e2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4b37d8d9bf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4b37d8d9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4b8a822281_2_2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4b8a822281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4975a85f62_0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4975a85f6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4975a85f62_0_2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4975a85f6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4af7041e18_0_5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4af7041e1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4974dbbfd4_2_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974dbbfd4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49b51be153_0_7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49b51be15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4b8a822281_2_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4b8a822281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4ddc48942f_0_10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4ddc48942f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4ddc48942f_0_3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4ddc48942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4975a85f62_0_3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4975a85f6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rPr lang="en-GB"/>
              <a:t>Our actions for Public Engagement Participation are three  - Translating to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4975a85f62_0_4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4975a85f6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rPr lang="en-GB"/>
              <a:t>The following tasks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4ba8800cd9_0_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4ba8800cd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Added by Maria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49b51be153_0_8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49b51be15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49b51be153_0_8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49b51be15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4975a85f62_0_10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4975a85f62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rPr lang="en-GB"/>
              <a:t>Whereas under our priority Innovation we are aiming to to Create A Medieval trail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4974dbbfd4_0_2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974dbbfd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49b51be153_0_1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49b51be153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4975a85f62_0_1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4975a85f62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rPr lang="en-GB"/>
              <a:t>But also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49b51be153_0_13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49b51be153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49b51be153_0_13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49b51be153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4cc1628e04_3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4cc1628e04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4975a85f62_0_15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4975a85f62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rPr lang="en-GB"/>
              <a:t>Delivering a joint service….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49b51be153_0_14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49b51be153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4975a85f62_0_12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4975a85f62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49b51be153_0_14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49b51be153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4975a85f62_0_1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4975a85f62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4af7041e18_0_7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af7041e18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49b51be153_0_15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49b51be153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4c4b018e55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4c4b018e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4aea5400f2_1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4aea5400f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4af7041e18_0_16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4af7041e1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Community</a:t>
            </a:r>
            <a:r>
              <a:rPr lang="en-GB">
                <a:solidFill>
                  <a:schemeClr val="dk1"/>
                </a:solidFill>
              </a:rPr>
              <a:t> is our key platform for participation and organic growth</a:t>
            </a:r>
            <a:r>
              <a:rPr lang="en-GB" sz="1000">
                <a:solidFill>
                  <a:srgbClr val="333333"/>
                </a:solidFill>
                <a:highlight>
                  <a:srgbClr val="FFFFFF"/>
                </a:highlight>
              </a:rPr>
              <a:t>.  </a:t>
            </a:r>
            <a:r>
              <a:rPr lang="en-GB">
                <a:solidFill>
                  <a:schemeClr val="dk1"/>
                </a:solidFill>
              </a:rPr>
              <a:t>The Hunt Museum brand attracts a significant and loyal </a:t>
            </a:r>
            <a:r>
              <a:rPr b="1" lang="en-GB">
                <a:solidFill>
                  <a:schemeClr val="dk1"/>
                </a:solidFill>
              </a:rPr>
              <a:t>Friends’</a:t>
            </a:r>
            <a:r>
              <a:rPr lang="en-GB">
                <a:solidFill>
                  <a:schemeClr val="dk1"/>
                </a:solidFill>
              </a:rPr>
              <a:t> network with a considerable number of people who have been associated with the museum for decades.  They carry out work, fundraise and support and promote the museum and its activities.  We also have a thriving </a:t>
            </a:r>
            <a:r>
              <a:rPr b="1" lang="en-GB">
                <a:solidFill>
                  <a:schemeClr val="dk1"/>
                </a:solidFill>
              </a:rPr>
              <a:t>Docent </a:t>
            </a:r>
            <a:r>
              <a:rPr lang="en-GB">
                <a:solidFill>
                  <a:schemeClr val="dk1"/>
                </a:solidFill>
              </a:rPr>
              <a:t>programme, with expert volunteers informing visitors about our objects, giving tours and working on projects.  We work with </a:t>
            </a:r>
            <a:r>
              <a:rPr b="1" lang="en-GB">
                <a:solidFill>
                  <a:schemeClr val="dk1"/>
                </a:solidFill>
              </a:rPr>
              <a:t>local community </a:t>
            </a:r>
            <a:r>
              <a:rPr lang="en-GB">
                <a:solidFill>
                  <a:schemeClr val="dk1"/>
                </a:solidFill>
              </a:rPr>
              <a:t>initiatives such as mental health groups and traveller people.  </a:t>
            </a:r>
            <a:endParaRPr>
              <a:solidFill>
                <a:schemeClr val="dk1"/>
              </a:solidFill>
            </a:endParaRPr>
          </a:p>
          <a:p>
            <a:pPr indent="0" lvl="0" marL="0" rtl="0" algn="l">
              <a:lnSpc>
                <a:spcPct val="115000"/>
              </a:lnSpc>
              <a:spcBef>
                <a:spcPts val="0"/>
              </a:spcBef>
              <a:spcAft>
                <a:spcPts val="0"/>
              </a:spcAft>
              <a:buNone/>
            </a:pPr>
            <a:r>
              <a:t/>
            </a:r>
            <a:endParaRPr b="1">
              <a:solidFill>
                <a:schemeClr val="dk1"/>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49b51be153_0_17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49b51be153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5815523a92_0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5815523a9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5815523a92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5815523a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50fc1f637f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50fc1f63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rPr>
              <a:t>These are the overall goals</a:t>
            </a:r>
            <a:endParaRPr b="1">
              <a:solidFill>
                <a:schemeClr val="dk1"/>
              </a:solidFill>
            </a:endParaRPr>
          </a:p>
          <a:p>
            <a:pPr indent="0" lvl="0" marL="0" rtl="0" algn="l">
              <a:lnSpc>
                <a:spcPct val="115000"/>
              </a:lnSpc>
              <a:spcBef>
                <a:spcPts val="0"/>
              </a:spcBef>
              <a:spcAft>
                <a:spcPts val="0"/>
              </a:spcAft>
              <a:buNone/>
            </a:pPr>
            <a:r>
              <a:rPr b="1" lang="en-GB">
                <a:solidFill>
                  <a:schemeClr val="dk1"/>
                </a:solidFill>
              </a:rPr>
              <a:t>Which translate to the following tasks for the year.</a:t>
            </a:r>
            <a:endParaRPr b="1">
              <a:solidFill>
                <a:schemeClr val="dk1"/>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50fc1f637f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50fc1f63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rPr>
              <a:t>These are the overall goals</a:t>
            </a:r>
            <a:endParaRPr b="1">
              <a:solidFill>
                <a:schemeClr val="dk1"/>
              </a:solidFill>
            </a:endParaRPr>
          </a:p>
          <a:p>
            <a:pPr indent="0" lvl="0" marL="0" rtl="0" algn="l">
              <a:lnSpc>
                <a:spcPct val="115000"/>
              </a:lnSpc>
              <a:spcBef>
                <a:spcPts val="0"/>
              </a:spcBef>
              <a:spcAft>
                <a:spcPts val="0"/>
              </a:spcAft>
              <a:buNone/>
            </a:pPr>
            <a:r>
              <a:rPr b="1" lang="en-GB">
                <a:solidFill>
                  <a:schemeClr val="dk1"/>
                </a:solidFill>
              </a:rPr>
              <a:t>Which translate to the following tasks for the year.</a:t>
            </a:r>
            <a:endParaRPr b="1">
              <a:solidFill>
                <a:schemeClr val="dk1"/>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50fc1f637f_0_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50fc1f637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rPr>
              <a:t>These are the overall goals</a:t>
            </a:r>
            <a:endParaRPr b="1">
              <a:solidFill>
                <a:schemeClr val="dk1"/>
              </a:solidFill>
            </a:endParaRPr>
          </a:p>
          <a:p>
            <a:pPr indent="0" lvl="0" marL="0" rtl="0" algn="l">
              <a:lnSpc>
                <a:spcPct val="115000"/>
              </a:lnSpc>
              <a:spcBef>
                <a:spcPts val="0"/>
              </a:spcBef>
              <a:spcAft>
                <a:spcPts val="0"/>
              </a:spcAft>
              <a:buNone/>
            </a:pPr>
            <a:r>
              <a:rPr b="1" lang="en-GB">
                <a:solidFill>
                  <a:schemeClr val="dk1"/>
                </a:solidFill>
              </a:rPr>
              <a:t>Which translate to the following tasks for the year.</a:t>
            </a: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4af7041e18_0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af7041e1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50fc1f637f_0_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50fc1f637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solidFill>
                <a:schemeClr val="dk1"/>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50fc1f637f_0_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50fc1f637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50fc1f637f_0_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50fc1f637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50fc1f637f_0_3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50fc1f637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50fc1f637f_0_3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50fc1f637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solidFill>
                <a:schemeClr val="dk1"/>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50fc1f637f_0_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50fc1f637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50fc1f637f_0_5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50fc1f637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solidFill>
                <a:schemeClr val="dk1"/>
              </a:solidFil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50fc1f637f_0_5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50fc1f637f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solidFill>
                <a:schemeClr val="dk1"/>
              </a:solidFil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50fc1f637f_0_6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50fc1f637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50fc1f637f_0_6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50fc1f637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3.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image" Target="../media/image17.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 Id="rId3" Type="http://schemas.openxmlformats.org/officeDocument/2006/relationships/image" Target="../media/image18.png"/><Relationship Id="rId4" Type="http://schemas.openxmlformats.org/officeDocument/2006/relationships/hyperlink" Target="mailto:Director@huntmuseum.com"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 Id="rId3" Type="http://schemas.openxmlformats.org/officeDocument/2006/relationships/image" Target="../media/image18.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hyperlink" Target="https://docs.google.com/document/d/14A2Tt5eYyESASTfoPSz-RxuCIIQNZHqsuC2jTFIormM/edit#heading=h.2l6n80o2uup9"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1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1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1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56" name="Google Shape;56;p13"/>
          <p:cNvPicPr preferRelativeResize="0"/>
          <p:nvPr/>
        </p:nvPicPr>
        <p:blipFill rotWithShape="1">
          <a:blip r:embed="rId3">
            <a:alphaModFix/>
          </a:blip>
          <a:srcRect b="0" l="0" r="0" t="0"/>
          <a:stretch/>
        </p:blipFill>
        <p:spPr>
          <a:xfrm>
            <a:off x="-100325" y="0"/>
            <a:ext cx="9344649" cy="6858000"/>
          </a:xfrm>
          <a:prstGeom prst="rect">
            <a:avLst/>
          </a:prstGeom>
          <a:noFill/>
          <a:ln>
            <a:noFill/>
          </a:ln>
        </p:spPr>
      </p:pic>
      <p:sp>
        <p:nvSpPr>
          <p:cNvPr id="57" name="Google Shape;57;p13"/>
          <p:cNvSpPr txBox="1"/>
          <p:nvPr/>
        </p:nvSpPr>
        <p:spPr>
          <a:xfrm>
            <a:off x="95450" y="1409625"/>
            <a:ext cx="2863200" cy="1903200"/>
          </a:xfrm>
          <a:prstGeom prst="rect">
            <a:avLst/>
          </a:prstGeom>
          <a:solidFill>
            <a:srgbClr val="1C4587"/>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FFFFFF"/>
                </a:solidFill>
                <a:latin typeface="Open Sans"/>
                <a:ea typeface="Open Sans"/>
                <a:cs typeface="Open Sans"/>
                <a:sym typeface="Open Sans"/>
              </a:rPr>
              <a:t>Hunt Museum Business Plan 2019</a:t>
            </a:r>
            <a:endParaRPr b="1" sz="2400">
              <a:solidFill>
                <a:srgbClr val="FFFFFF"/>
              </a:solidFill>
              <a:latin typeface="Open Sans"/>
              <a:ea typeface="Open Sans"/>
              <a:cs typeface="Open Sans"/>
              <a:sym typeface="Open Sans"/>
            </a:endParaRPr>
          </a:p>
        </p:txBody>
      </p:sp>
      <p:sp>
        <p:nvSpPr>
          <p:cNvPr id="58" name="Google Shape;58;p13"/>
          <p:cNvSpPr txBox="1"/>
          <p:nvPr/>
        </p:nvSpPr>
        <p:spPr>
          <a:xfrm>
            <a:off x="95450" y="4395275"/>
            <a:ext cx="4476600" cy="1659900"/>
          </a:xfrm>
          <a:prstGeom prst="rect">
            <a:avLst/>
          </a:prstGeom>
          <a:solidFill>
            <a:srgbClr val="1C458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1800">
                <a:solidFill>
                  <a:schemeClr val="lt1"/>
                </a:solidFill>
                <a:latin typeface="Open Sans"/>
                <a:ea typeface="Open Sans"/>
                <a:cs typeface="Open Sans"/>
                <a:sym typeface="Open Sans"/>
              </a:rPr>
              <a:t>Changing Lives with Culture, Creativity and Learning</a:t>
            </a:r>
            <a:endParaRPr sz="1800">
              <a:solidFill>
                <a:schemeClr val="lt1"/>
              </a:solidFill>
              <a:latin typeface="Open Sans"/>
              <a:ea typeface="Open Sans"/>
              <a:cs typeface="Open Sans"/>
              <a:sym typeface="Open Sans"/>
            </a:endParaRPr>
          </a:p>
        </p:txBody>
      </p:sp>
      <p:sp>
        <p:nvSpPr>
          <p:cNvPr id="59" name="Google Shape;59;p1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35" name="Shape 135"/>
        <p:cNvGrpSpPr/>
        <p:nvPr/>
      </p:nvGrpSpPr>
      <p:grpSpPr>
        <a:xfrm>
          <a:off x="0" y="0"/>
          <a:ext cx="0" cy="0"/>
          <a:chOff x="0" y="0"/>
          <a:chExt cx="0" cy="0"/>
        </a:xfrm>
      </p:grpSpPr>
      <p:sp>
        <p:nvSpPr>
          <p:cNvPr id="136" name="Google Shape;136;p22"/>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2"/>
          <p:cNvSpPr txBox="1"/>
          <p:nvPr/>
        </p:nvSpPr>
        <p:spPr>
          <a:xfrm>
            <a:off x="573650" y="125025"/>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Overall KPI’s</a:t>
            </a:r>
            <a:endParaRPr sz="3000">
              <a:solidFill>
                <a:srgbClr val="BF9000"/>
              </a:solidFill>
              <a:latin typeface="Open Sans"/>
              <a:ea typeface="Open Sans"/>
              <a:cs typeface="Open Sans"/>
              <a:sym typeface="Open Sans"/>
            </a:endParaRPr>
          </a:p>
        </p:txBody>
      </p:sp>
      <p:sp>
        <p:nvSpPr>
          <p:cNvPr id="138" name="Google Shape;138;p22"/>
          <p:cNvSpPr txBox="1"/>
          <p:nvPr/>
        </p:nvSpPr>
        <p:spPr>
          <a:xfrm>
            <a:off x="573650" y="754525"/>
            <a:ext cx="7872600" cy="528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lt1"/>
                </a:solidFill>
                <a:latin typeface="Open Sans"/>
                <a:ea typeface="Open Sans"/>
                <a:cs typeface="Open Sans"/>
                <a:sym typeface="Open Sans"/>
              </a:rPr>
              <a:t>6.  Collection Management System </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	</a:t>
            </a:r>
            <a:r>
              <a:rPr lang="en-GB" sz="1800">
                <a:solidFill>
                  <a:schemeClr val="lt1"/>
                </a:solidFill>
                <a:latin typeface="Open Sans"/>
                <a:ea typeface="Open Sans"/>
                <a:cs typeface="Open Sans"/>
                <a:sym typeface="Open Sans"/>
              </a:rPr>
              <a:t>Implemented and all data records transferred</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7.  </a:t>
            </a:r>
            <a:r>
              <a:rPr b="1" lang="en-GB" sz="1800">
                <a:solidFill>
                  <a:schemeClr val="lt1"/>
                </a:solidFill>
                <a:latin typeface="Open Sans"/>
                <a:ea typeface="Open Sans"/>
                <a:cs typeface="Open Sans"/>
                <a:sym typeface="Open Sans"/>
              </a:rPr>
              <a:t>Online Presence</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	</a:t>
            </a:r>
            <a:r>
              <a:rPr lang="en-GB" sz="1800">
                <a:solidFill>
                  <a:schemeClr val="lt1"/>
                </a:solidFill>
                <a:latin typeface="Open Sans"/>
                <a:ea typeface="Open Sans"/>
                <a:cs typeface="Open Sans"/>
                <a:sym typeface="Open Sans"/>
              </a:rPr>
              <a:t>New website in place by September 2019</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All qualifying data and objects uploaded to Wiki Commons</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8.  </a:t>
            </a:r>
            <a:r>
              <a:rPr b="1" lang="en-GB" sz="1800">
                <a:solidFill>
                  <a:schemeClr val="lt1"/>
                </a:solidFill>
                <a:latin typeface="Open Sans"/>
                <a:ea typeface="Open Sans"/>
                <a:cs typeface="Open Sans"/>
                <a:sym typeface="Open Sans"/>
              </a:rPr>
              <a:t>Events</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	</a:t>
            </a:r>
            <a:r>
              <a:rPr i="1" lang="en-GB" sz="1800">
                <a:solidFill>
                  <a:schemeClr val="lt1"/>
                </a:solidFill>
                <a:latin typeface="Open Sans"/>
                <a:ea typeface="Open Sans"/>
                <a:cs typeface="Open Sans"/>
                <a:sym typeface="Open Sans"/>
              </a:rPr>
              <a:t>Limerick Literary Festival</a:t>
            </a:r>
            <a:endParaRPr i="1"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St Patrick’s Day	17 March</a:t>
            </a:r>
            <a:endParaRPr sz="1800">
              <a:solidFill>
                <a:schemeClr val="lt1"/>
              </a:solidFill>
              <a:latin typeface="Open Sans"/>
              <a:ea typeface="Open Sans"/>
              <a:cs typeface="Open Sans"/>
              <a:sym typeface="Open Sans"/>
            </a:endParaRPr>
          </a:p>
          <a:p>
            <a:pPr indent="457200" lvl="0" marL="0" rtl="0" algn="l">
              <a:spcBef>
                <a:spcPts val="0"/>
              </a:spcBef>
              <a:spcAft>
                <a:spcPts val="0"/>
              </a:spcAft>
              <a:buClr>
                <a:schemeClr val="dk1"/>
              </a:buClr>
              <a:buSzPts val="1100"/>
              <a:buFont typeface="Arial"/>
              <a:buNone/>
            </a:pPr>
            <a:r>
              <a:rPr i="1" lang="en-GB" sz="1800">
                <a:solidFill>
                  <a:schemeClr val="lt1"/>
                </a:solidFill>
                <a:latin typeface="Open Sans"/>
                <a:ea typeface="Open Sans"/>
                <a:cs typeface="Open Sans"/>
                <a:sym typeface="Open Sans"/>
              </a:rPr>
              <a:t>Limerick Fringe 4-7 April</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Lifelong Learning 8-14 April</a:t>
            </a:r>
            <a:endParaRPr i="1"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a:t>
            </a:r>
            <a:r>
              <a:rPr i="1" lang="en-GB" sz="1800">
                <a:solidFill>
                  <a:schemeClr val="lt1"/>
                </a:solidFill>
                <a:latin typeface="Open Sans"/>
                <a:ea typeface="Open Sans"/>
                <a:cs typeface="Open Sans"/>
                <a:sym typeface="Open Sans"/>
              </a:rPr>
              <a:t>Limerick Soviet</a:t>
            </a:r>
            <a:endParaRPr i="1"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Green Ribbon  May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a:t>
            </a:r>
            <a:r>
              <a:rPr i="1" lang="en-GB" sz="1800">
                <a:solidFill>
                  <a:schemeClr val="lt1"/>
                </a:solidFill>
                <a:latin typeface="Open Sans"/>
                <a:ea typeface="Open Sans"/>
                <a:cs typeface="Open Sans"/>
                <a:sym typeface="Open Sans"/>
              </a:rPr>
              <a:t>Riverfest - 2-6 May</a:t>
            </a:r>
            <a:endParaRPr i="1"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Crinniu na nOg 15 June</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a:t>
            </a:r>
            <a:r>
              <a:rPr i="1" lang="en-GB" sz="1800">
                <a:solidFill>
                  <a:schemeClr val="lt1"/>
                </a:solidFill>
                <a:latin typeface="Open Sans"/>
                <a:ea typeface="Open Sans"/>
                <a:cs typeface="Open Sans"/>
                <a:sym typeface="Open Sans"/>
              </a:rPr>
              <a:t>Limerick LGBTQ Pride Festival</a:t>
            </a:r>
            <a:endParaRPr i="1"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Heritage Week 17-25 August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a:t>
            </a:r>
            <a:r>
              <a:rPr i="1" lang="en-GB" sz="1800">
                <a:solidFill>
                  <a:schemeClr val="lt1"/>
                </a:solidFill>
                <a:latin typeface="Open Sans"/>
                <a:ea typeface="Open Sans"/>
                <a:cs typeface="Open Sans"/>
                <a:sym typeface="Open Sans"/>
              </a:rPr>
              <a:t>Limerick Jazz Festival</a:t>
            </a:r>
            <a:endParaRPr i="1"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Culture Night 20 September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Mental Health Week</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Science Week </a:t>
            </a:r>
            <a:r>
              <a:rPr lang="en-GB" sz="1800">
                <a:solidFill>
                  <a:schemeClr val="lt1"/>
                </a:solidFill>
                <a:latin typeface="Open Sans"/>
                <a:ea typeface="Open Sans"/>
                <a:cs typeface="Open Sans"/>
                <a:sym typeface="Open Sans"/>
              </a:rPr>
              <a:t>10-16 November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139" name="Google Shape;139;p22"/>
          <p:cNvPicPr preferRelativeResize="0"/>
          <p:nvPr/>
        </p:nvPicPr>
        <p:blipFill>
          <a:blip r:embed="rId3">
            <a:alphaModFix/>
          </a:blip>
          <a:stretch>
            <a:fillRect/>
          </a:stretch>
        </p:blipFill>
        <p:spPr>
          <a:xfrm>
            <a:off x="5297002" y="0"/>
            <a:ext cx="3704121" cy="979800"/>
          </a:xfrm>
          <a:prstGeom prst="rect">
            <a:avLst/>
          </a:prstGeom>
          <a:noFill/>
          <a:ln>
            <a:noFill/>
          </a:ln>
        </p:spPr>
      </p:pic>
      <p:sp>
        <p:nvSpPr>
          <p:cNvPr id="140" name="Google Shape;140;p2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112"/>
          <p:cNvSpPr txBox="1"/>
          <p:nvPr>
            <p:ph type="title"/>
          </p:nvPr>
        </p:nvSpPr>
        <p:spPr>
          <a:xfrm>
            <a:off x="311700" y="83000"/>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800">
                <a:solidFill>
                  <a:srgbClr val="FFFFFF"/>
                </a:solidFill>
              </a:rPr>
              <a:t>T7.5  Plan of events for 2019 </a:t>
            </a:r>
            <a:endParaRPr b="1" sz="1800">
              <a:solidFill>
                <a:srgbClr val="FFFFFF"/>
              </a:solidFill>
            </a:endParaRPr>
          </a:p>
        </p:txBody>
      </p:sp>
      <p:sp>
        <p:nvSpPr>
          <p:cNvPr id="826" name="Google Shape;826;p112"/>
          <p:cNvSpPr txBox="1"/>
          <p:nvPr>
            <p:ph idx="1" type="body"/>
          </p:nvPr>
        </p:nvSpPr>
        <p:spPr>
          <a:xfrm>
            <a:off x="311700" y="9784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 Responsible: Julie   </a:t>
            </a:r>
            <a:endParaRPr b="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Date: to be complete before Q2</a:t>
            </a:r>
            <a:endParaRPr sz="1400">
              <a:solidFill>
                <a:schemeClr val="dk1"/>
              </a:solidFill>
              <a:latin typeface="Open Sans"/>
              <a:ea typeface="Open Sans"/>
              <a:cs typeface="Open Sans"/>
              <a:sym typeface="Open Sans"/>
            </a:endParaRPr>
          </a:p>
          <a:p>
            <a:pPr indent="0" lvl="0" marL="0" rtl="0" algn="l">
              <a:spcBef>
                <a:spcPts val="0"/>
              </a:spcBef>
              <a:spcAft>
                <a:spcPts val="0"/>
              </a:spcAft>
              <a:buNone/>
            </a:pPr>
            <a:r>
              <a:rPr lang="en-GB" sz="1400">
                <a:solidFill>
                  <a:schemeClr val="dk1"/>
                </a:solidFill>
                <a:latin typeface="Open Sans"/>
                <a:ea typeface="Open Sans"/>
                <a:cs typeface="Open Sans"/>
                <a:sym typeface="Open Sans"/>
              </a:rPr>
              <a:t>Budget: Friends association </a:t>
            </a:r>
            <a:endParaRPr sz="1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0"/>
              </a:spcBef>
              <a:spcAft>
                <a:spcPts val="0"/>
              </a:spcAft>
              <a:buNone/>
            </a:pPr>
            <a:r>
              <a:rPr b="1" lang="en-GB"/>
              <a:t>Tasks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T7.5.1 Events to include: Lectures, talks, clubs, dinners, luncheons, and outings </a:t>
            </a:r>
            <a:endParaRPr sz="1400">
              <a:solidFill>
                <a:srgbClr val="000000"/>
              </a:solidFill>
              <a:latin typeface="Open Sans"/>
              <a:ea typeface="Open Sans"/>
              <a:cs typeface="Open Sans"/>
              <a:sym typeface="Open Sans"/>
            </a:endParaRPr>
          </a:p>
          <a:p>
            <a:pPr indent="0" lvl="0" marL="457200" rtl="0" algn="l">
              <a:spcBef>
                <a:spcPts val="1600"/>
              </a:spcBef>
              <a:spcAft>
                <a:spcPts val="0"/>
              </a:spcAft>
              <a:buNone/>
            </a:pPr>
            <a:r>
              <a:rPr lang="en-GB" sz="1400">
                <a:solidFill>
                  <a:srgbClr val="000000"/>
                </a:solidFill>
                <a:latin typeface="Open Sans"/>
                <a:ea typeface="Open Sans"/>
                <a:cs typeface="Open Sans"/>
                <a:sym typeface="Open Sans"/>
              </a:rPr>
              <a:t>T7.4.1.1 E Hanrahan to provide Lunchtime lecture details. J Noonan to confirm Silver Circle     Dates. M O’Flaherty to confirm Book Club dates.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T7.5.2 Outings to be decided and confirmed for 2019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T7.5.3 Annual Fundraising lunch (to include actions that  raise funds for Summer Exhibition)</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 7.5.4 Events guide to be designed and produced for circulation to all Friends to be used to provide prospective members with overview of events taking place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317500" lvl="0" marL="457200" rtl="0" algn="l">
              <a:spcBef>
                <a:spcPts val="1600"/>
              </a:spcBef>
              <a:spcAft>
                <a:spcPts val="0"/>
              </a:spcAft>
              <a:buClr>
                <a:srgbClr val="000000"/>
              </a:buClr>
              <a:buSzPts val="1400"/>
              <a:buFont typeface="Open Sans"/>
              <a:buChar char="●"/>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827" name="Google Shape;827;p1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113"/>
          <p:cNvSpPr txBox="1"/>
          <p:nvPr>
            <p:ph type="title"/>
          </p:nvPr>
        </p:nvSpPr>
        <p:spPr>
          <a:xfrm>
            <a:off x="311700" y="136083"/>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800">
                <a:solidFill>
                  <a:srgbClr val="FFFFFF"/>
                </a:solidFill>
              </a:rPr>
              <a:t>T7.6 Actively promote events and increase numbers attending events</a:t>
            </a:r>
            <a:endParaRPr b="1" sz="1800">
              <a:solidFill>
                <a:srgbClr val="FFFFFF"/>
              </a:solidFill>
            </a:endParaRPr>
          </a:p>
        </p:txBody>
      </p:sp>
      <p:sp>
        <p:nvSpPr>
          <p:cNvPr id="833" name="Google Shape;833;p113"/>
          <p:cNvSpPr txBox="1"/>
          <p:nvPr>
            <p:ph idx="1" type="body"/>
          </p:nvPr>
        </p:nvSpPr>
        <p:spPr>
          <a:xfrm>
            <a:off x="311700" y="1009925"/>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t>Responsible: Julie</a:t>
            </a:r>
            <a:endParaRPr i="1"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Budget: Friends association </a:t>
            </a:r>
            <a:endParaRPr sz="1400">
              <a:solidFill>
                <a:schemeClr val="dk1"/>
              </a:solidFill>
              <a:latin typeface="Open Sans"/>
              <a:ea typeface="Open Sans"/>
              <a:cs typeface="Open Sans"/>
              <a:sym typeface="Open Sans"/>
            </a:endParaRPr>
          </a:p>
          <a:p>
            <a:pPr indent="0" lvl="0" marL="0" rtl="0" algn="l">
              <a:lnSpc>
                <a:spcPct val="100000"/>
              </a:lnSpc>
              <a:spcBef>
                <a:spcPts val="1600"/>
              </a:spcBef>
              <a:spcAft>
                <a:spcPts val="0"/>
              </a:spcAft>
              <a:buNone/>
            </a:pPr>
            <a:r>
              <a:rPr b="1" lang="en-GB"/>
              <a:t>Tasks  </a:t>
            </a:r>
            <a:endParaRPr sz="1400">
              <a:solidFill>
                <a:schemeClr val="dk1"/>
              </a:solidFill>
              <a:latin typeface="Open Sans"/>
              <a:ea typeface="Open Sans"/>
              <a:cs typeface="Open Sans"/>
              <a:sym typeface="Open Sans"/>
            </a:endParaRPr>
          </a:p>
          <a:p>
            <a:pPr indent="0" lvl="0" marL="0" rtl="0" algn="l">
              <a:lnSpc>
                <a:spcPct val="100000"/>
              </a:lnSpc>
              <a:spcBef>
                <a:spcPts val="1600"/>
              </a:spcBef>
              <a:spcAft>
                <a:spcPts val="0"/>
              </a:spcAft>
              <a:buNone/>
            </a:pPr>
            <a:r>
              <a:rPr lang="en-GB" sz="1400">
                <a:solidFill>
                  <a:srgbClr val="000000"/>
                </a:solidFill>
                <a:latin typeface="Open Sans"/>
                <a:ea typeface="Open Sans"/>
                <a:cs typeface="Open Sans"/>
                <a:sym typeface="Open Sans"/>
              </a:rPr>
              <a:t>T7.6.1 Mailing list: </a:t>
            </a:r>
            <a:endParaRPr sz="1400">
              <a:solidFill>
                <a:srgbClr val="000000"/>
              </a:solidFill>
              <a:latin typeface="Open Sans"/>
              <a:ea typeface="Open Sans"/>
              <a:cs typeface="Open Sans"/>
              <a:sym typeface="Open Sans"/>
            </a:endParaRPr>
          </a:p>
          <a:p>
            <a:pPr indent="45720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T7.5.1.1 Resolve GDPR email issue by the beginning of Q2 </a:t>
            </a:r>
            <a:endParaRPr sz="1400">
              <a:solidFill>
                <a:srgbClr val="000000"/>
              </a:solidFill>
              <a:latin typeface="Open Sans"/>
              <a:ea typeface="Open Sans"/>
              <a:cs typeface="Open Sans"/>
              <a:sym typeface="Open Sans"/>
            </a:endParaRPr>
          </a:p>
          <a:p>
            <a:pPr indent="45720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T7.5.1.2 Implement Friends event mail out procedure - </a:t>
            </a:r>
            <a:r>
              <a:rPr i="1" lang="en-GB" sz="1400">
                <a:solidFill>
                  <a:srgbClr val="000000"/>
                </a:solidFill>
                <a:latin typeface="Open Sans"/>
                <a:ea typeface="Open Sans"/>
                <a:cs typeface="Open Sans"/>
                <a:sym typeface="Open Sans"/>
              </a:rPr>
              <a:t>end February</a:t>
            </a:r>
            <a:endParaRPr i="1" sz="1400">
              <a:solidFill>
                <a:srgbClr val="000000"/>
              </a:solidFill>
              <a:latin typeface="Open Sans"/>
              <a:ea typeface="Open Sans"/>
              <a:cs typeface="Open Sans"/>
              <a:sym typeface="Open Sans"/>
            </a:endParaRPr>
          </a:p>
          <a:p>
            <a:pPr indent="457200" lvl="0" marL="0" rtl="0" algn="l">
              <a:lnSpc>
                <a:spcPct val="100000"/>
              </a:lnSpc>
              <a:spcBef>
                <a:spcPts val="0"/>
              </a:spcBef>
              <a:spcAft>
                <a:spcPts val="0"/>
              </a:spcAft>
              <a:buNone/>
            </a:pPr>
            <a:r>
              <a:t/>
            </a:r>
            <a:endParaRPr i="1"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T7.6.2 Create design template for Friends events for online and print marketing </a:t>
            </a:r>
            <a:r>
              <a:rPr i="1" lang="en-GB" sz="1400">
                <a:solidFill>
                  <a:srgbClr val="000000"/>
                </a:solidFill>
                <a:latin typeface="Open Sans"/>
                <a:ea typeface="Open Sans"/>
                <a:cs typeface="Open Sans"/>
                <a:sym typeface="Open Sans"/>
              </a:rPr>
              <a:t>- Q2</a:t>
            </a:r>
            <a:endParaRPr i="1"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None/>
            </a:pPr>
            <a:r>
              <a:rPr lang="en-GB" sz="1400">
                <a:solidFill>
                  <a:srgbClr val="000000"/>
                </a:solidFill>
                <a:latin typeface="Open Sans"/>
                <a:ea typeface="Open Sans"/>
                <a:cs typeface="Open Sans"/>
                <a:sym typeface="Open Sans"/>
              </a:rPr>
              <a:t>T7.6.3. Increase the participation by Friends on Hunt Museum Facebook pages,  </a:t>
            </a:r>
            <a:r>
              <a:rPr i="1" lang="en-GB" sz="1400">
                <a:solidFill>
                  <a:srgbClr val="000000"/>
                </a:solidFill>
                <a:latin typeface="Open Sans"/>
                <a:ea typeface="Open Sans"/>
                <a:cs typeface="Open Sans"/>
                <a:sym typeface="Open Sans"/>
              </a:rPr>
              <a:t>by Q4</a:t>
            </a:r>
            <a:endParaRPr i="1" sz="1400">
              <a:solidFill>
                <a:srgbClr val="000000"/>
              </a:solidFill>
              <a:latin typeface="Open Sans"/>
              <a:ea typeface="Open Sans"/>
              <a:cs typeface="Open Sans"/>
              <a:sym typeface="Open Sans"/>
            </a:endParaRPr>
          </a:p>
          <a:p>
            <a:pPr indent="45720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T7.6.3.1 Developing groups for workshops - Silver circle etc </a:t>
            </a:r>
            <a:r>
              <a:rPr i="1" lang="en-GB" sz="1400">
                <a:solidFill>
                  <a:srgbClr val="000000"/>
                </a:solidFill>
                <a:latin typeface="Open Sans"/>
                <a:ea typeface="Open Sans"/>
                <a:cs typeface="Open Sans"/>
                <a:sym typeface="Open Sans"/>
              </a:rPr>
              <a:t> by Q2</a:t>
            </a:r>
            <a:endParaRPr i="1" sz="1400">
              <a:solidFill>
                <a:srgbClr val="000000"/>
              </a:solidFill>
              <a:latin typeface="Open Sans"/>
              <a:ea typeface="Open Sans"/>
              <a:cs typeface="Open Sans"/>
              <a:sym typeface="Open Sans"/>
            </a:endParaRPr>
          </a:p>
          <a:p>
            <a:pPr indent="457200" lvl="0" marL="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T7.6.3.2 Create Friends posts on Hunt Museum Facebook pages re events.  </a:t>
            </a:r>
            <a:r>
              <a:rPr i="1" lang="en-GB" sz="1400">
                <a:solidFill>
                  <a:schemeClr val="dk1"/>
                </a:solidFill>
                <a:latin typeface="Open Sans"/>
                <a:ea typeface="Open Sans"/>
                <a:cs typeface="Open Sans"/>
                <a:sym typeface="Open Sans"/>
              </a:rPr>
              <a:t>Q2-Q4</a:t>
            </a:r>
            <a:endParaRPr i="1" sz="1400">
              <a:solidFill>
                <a:schemeClr val="dk1"/>
              </a:solidFill>
              <a:latin typeface="Open Sans"/>
              <a:ea typeface="Open Sans"/>
              <a:cs typeface="Open Sans"/>
              <a:sym typeface="Open Sans"/>
            </a:endParaRPr>
          </a:p>
          <a:p>
            <a:pPr indent="457200" lvl="0" marL="0" rtl="0" algn="l">
              <a:lnSpc>
                <a:spcPct val="100000"/>
              </a:lnSpc>
              <a:spcBef>
                <a:spcPts val="0"/>
              </a:spcBef>
              <a:spcAft>
                <a:spcPts val="0"/>
              </a:spcAft>
              <a:buClr>
                <a:schemeClr val="dk1"/>
              </a:buClr>
              <a:buSzPts val="1100"/>
              <a:buFont typeface="Arial"/>
              <a:buNone/>
            </a:pPr>
            <a:r>
              <a:t/>
            </a:r>
            <a:endParaRPr i="1"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T7.6.4 Develop a Friends Linked-In Group </a:t>
            </a:r>
            <a:r>
              <a:rPr i="1" lang="en-GB" sz="1400">
                <a:solidFill>
                  <a:schemeClr val="dk1"/>
                </a:solidFill>
                <a:latin typeface="Open Sans"/>
                <a:ea typeface="Open Sans"/>
                <a:cs typeface="Open Sans"/>
                <a:sym typeface="Open Sans"/>
              </a:rPr>
              <a:t>by Q2</a:t>
            </a:r>
            <a:endParaRPr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None/>
            </a:pPr>
            <a:r>
              <a:rPr lang="en-GB" sz="1400">
                <a:solidFill>
                  <a:srgbClr val="000000"/>
                </a:solidFill>
                <a:latin typeface="Open Sans"/>
                <a:ea typeface="Open Sans"/>
                <a:cs typeface="Open Sans"/>
                <a:sym typeface="Open Sans"/>
              </a:rPr>
              <a:t>T7.6.5 Maintain Friends Website Pages </a:t>
            </a:r>
            <a:r>
              <a:rPr i="1" lang="en-GB" sz="1400">
                <a:solidFill>
                  <a:schemeClr val="dk1"/>
                </a:solidFill>
                <a:latin typeface="Open Sans"/>
                <a:ea typeface="Open Sans"/>
                <a:cs typeface="Open Sans"/>
                <a:sym typeface="Open Sans"/>
              </a:rPr>
              <a:t>Q1-Q4</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317500" lvl="0" marL="457200" rtl="0" algn="l">
              <a:spcBef>
                <a:spcPts val="1600"/>
              </a:spcBef>
              <a:spcAft>
                <a:spcPts val="0"/>
              </a:spcAft>
              <a:buClr>
                <a:srgbClr val="000000"/>
              </a:buClr>
              <a:buSzPts val="1400"/>
              <a:buFont typeface="Open Sans"/>
              <a:buChar char="●"/>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834" name="Google Shape;834;p11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838" name="Shape 838"/>
        <p:cNvGrpSpPr/>
        <p:nvPr/>
      </p:nvGrpSpPr>
      <p:grpSpPr>
        <a:xfrm>
          <a:off x="0" y="0"/>
          <a:ext cx="0" cy="0"/>
          <a:chOff x="0" y="0"/>
          <a:chExt cx="0" cy="0"/>
        </a:xfrm>
      </p:grpSpPr>
      <p:sp>
        <p:nvSpPr>
          <p:cNvPr id="839" name="Google Shape;839;p114"/>
          <p:cNvSpPr txBox="1"/>
          <p:nvPr/>
        </p:nvSpPr>
        <p:spPr>
          <a:xfrm>
            <a:off x="468500" y="1487500"/>
            <a:ext cx="8288700" cy="357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Goal:      </a:t>
            </a:r>
            <a:endParaRPr sz="1800">
              <a:solidFill>
                <a:schemeClr val="lt1"/>
              </a:solidFill>
              <a:latin typeface="Open Sans"/>
              <a:ea typeface="Open Sans"/>
              <a:cs typeface="Open Sans"/>
              <a:sym typeface="Open Sans"/>
            </a:endParaRPr>
          </a:p>
          <a:p>
            <a:pPr indent="-342900" lvl="0" marL="914400" rtl="0" algn="l">
              <a:lnSpc>
                <a:spcPct val="115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Maximise membership and fundraising</a:t>
            </a:r>
            <a:endParaRPr sz="1800">
              <a:solidFill>
                <a:schemeClr val="lt1"/>
              </a:solidFill>
              <a:latin typeface="Open Sans"/>
              <a:ea typeface="Open Sans"/>
              <a:cs typeface="Open Sans"/>
              <a:sym typeface="Open Sans"/>
            </a:endParaRPr>
          </a:p>
          <a:p>
            <a:pPr indent="-342900" lvl="0" marL="914400" rtl="0" algn="l">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Raise €20K in non subscription funds</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Actions:   JP McManus Golf Am Pro - Museum in a Garden Project</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		 €20K Campaign on Hunt Museum &amp; Mental Health </a:t>
            </a:r>
            <a:r>
              <a:rPr i="1" lang="en-GB" sz="1800">
                <a:solidFill>
                  <a:schemeClr val="lt1"/>
                </a:solidFill>
                <a:latin typeface="Open Sans"/>
                <a:ea typeface="Open Sans"/>
                <a:cs typeface="Open Sans"/>
                <a:sym typeface="Open Sans"/>
              </a:rPr>
              <a:t>(covered under Task 7.2)</a:t>
            </a:r>
            <a:endParaRPr i="1"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		</a:t>
            </a:r>
            <a:endParaRPr b="1" sz="1800">
              <a:solidFill>
                <a:schemeClr val="lt1"/>
              </a:solidFill>
              <a:latin typeface="Open Sans"/>
              <a:ea typeface="Open Sans"/>
              <a:cs typeface="Open Sans"/>
              <a:sym typeface="Open Sans"/>
            </a:endParaRPr>
          </a:p>
          <a:p>
            <a:pPr indent="457200" lvl="0" marL="0" rtl="0" algn="l">
              <a:spcBef>
                <a:spcPts val="0"/>
              </a:spcBef>
              <a:spcAft>
                <a:spcPts val="0"/>
              </a:spcAft>
              <a:buClr>
                <a:schemeClr val="dk1"/>
              </a:buClr>
              <a:buSzPts val="1100"/>
              <a:buFont typeface="Arial"/>
              <a:buNone/>
            </a:pPr>
            <a:r>
              <a:t/>
            </a:r>
            <a:endParaRPr b="1" sz="18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1800">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lt1"/>
              </a:solidFill>
              <a:latin typeface="Open Sans"/>
              <a:ea typeface="Open Sans"/>
              <a:cs typeface="Open Sans"/>
              <a:sym typeface="Open Sans"/>
            </a:endParaRPr>
          </a:p>
        </p:txBody>
      </p:sp>
      <p:sp>
        <p:nvSpPr>
          <p:cNvPr id="840" name="Google Shape;840;p114"/>
          <p:cNvSpPr txBox="1"/>
          <p:nvPr/>
        </p:nvSpPr>
        <p:spPr>
          <a:xfrm>
            <a:off x="468500" y="15065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4: Funding: </a:t>
            </a:r>
            <a:endParaRPr sz="3000">
              <a:solidFill>
                <a:srgbClr val="BF9000"/>
              </a:solidFill>
              <a:latin typeface="Open Sans"/>
              <a:ea typeface="Open Sans"/>
              <a:cs typeface="Open Sans"/>
              <a:sym typeface="Open Sans"/>
            </a:endParaRPr>
          </a:p>
          <a:p>
            <a:pPr indent="0" lvl="0" marL="0" rtl="0" algn="l">
              <a:spcBef>
                <a:spcPts val="0"/>
              </a:spcBef>
              <a:spcAft>
                <a:spcPts val="0"/>
              </a:spcAft>
              <a:buNone/>
            </a:pPr>
            <a:r>
              <a:t/>
            </a:r>
            <a:endParaRPr sz="3000">
              <a:solidFill>
                <a:srgbClr val="BF9000"/>
              </a:solidFill>
              <a:latin typeface="Open Sans"/>
              <a:ea typeface="Open Sans"/>
              <a:cs typeface="Open Sans"/>
              <a:sym typeface="Open Sans"/>
            </a:endParaRPr>
          </a:p>
        </p:txBody>
      </p:sp>
      <p:sp>
        <p:nvSpPr>
          <p:cNvPr id="841" name="Google Shape;841;p11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115"/>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GB" sz="1800">
                <a:solidFill>
                  <a:srgbClr val="FFFFFF"/>
                </a:solidFill>
              </a:rPr>
              <a:t>T7.7. JP McManus Golf Am Pro</a:t>
            </a:r>
            <a:endParaRPr>
              <a:solidFill>
                <a:srgbClr val="FFFFFF"/>
              </a:solidFill>
            </a:endParaRPr>
          </a:p>
        </p:txBody>
      </p:sp>
      <p:sp>
        <p:nvSpPr>
          <p:cNvPr id="847" name="Google Shape;847;p115"/>
          <p:cNvSpPr txBox="1"/>
          <p:nvPr>
            <p:ph idx="1" type="body"/>
          </p:nvPr>
        </p:nvSpPr>
        <p:spPr>
          <a:xfrm>
            <a:off x="311700" y="1460275"/>
            <a:ext cx="8520600" cy="52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 Responsible: Jill (And Friends Volunteer, Yvonne McGann)</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Date: </a:t>
            </a:r>
            <a:r>
              <a:rPr i="1" lang="en-GB" sz="1400">
                <a:solidFill>
                  <a:schemeClr val="dk1"/>
                </a:solidFill>
                <a:latin typeface="Open Sans"/>
                <a:ea typeface="Open Sans"/>
                <a:cs typeface="Open Sans"/>
                <a:sym typeface="Open Sans"/>
              </a:rPr>
              <a:t> January - February - 2019</a:t>
            </a:r>
            <a:endParaRPr i="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Budget: Friends Association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a:t>Tasks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T7.7.1 Submit application form to JP McManus</a:t>
            </a:r>
            <a:r>
              <a:rPr i="1" lang="en-GB" sz="1400">
                <a:solidFill>
                  <a:srgbClr val="000000"/>
                </a:solidFill>
                <a:latin typeface="Open Sans"/>
                <a:ea typeface="Open Sans"/>
                <a:cs typeface="Open Sans"/>
                <a:sym typeface="Open Sans"/>
              </a:rPr>
              <a:t> end January 2019</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T7.7.2  Convene Committee meetings to organise promotion and set up teams </a:t>
            </a:r>
            <a:r>
              <a:rPr i="1" lang="en-GB" sz="1400">
                <a:solidFill>
                  <a:schemeClr val="dk1"/>
                </a:solidFill>
                <a:latin typeface="Open Sans"/>
                <a:ea typeface="Open Sans"/>
                <a:cs typeface="Open Sans"/>
                <a:sym typeface="Open Sans"/>
              </a:rPr>
              <a:t>Q1-Q3</a:t>
            </a:r>
            <a:endParaRPr i="1" sz="1400">
              <a:solidFill>
                <a:schemeClr val="dk1"/>
              </a:solidFill>
              <a:latin typeface="Open Sans"/>
              <a:ea typeface="Open Sans"/>
              <a:cs typeface="Open Sans"/>
              <a:sym typeface="Open Sans"/>
            </a:endParaRPr>
          </a:p>
          <a:p>
            <a:pPr indent="0" lvl="0" marL="1371600" rtl="0" algn="l">
              <a:spcBef>
                <a:spcPts val="1600"/>
              </a:spcBef>
              <a:spcAft>
                <a:spcPts val="0"/>
              </a:spcAft>
              <a:buClr>
                <a:schemeClr val="dk1"/>
              </a:buClr>
              <a:buSzPts val="1100"/>
              <a:buFont typeface="Arial"/>
              <a:buNone/>
            </a:pPr>
            <a:r>
              <a:rPr lang="en-GB" sz="1100">
                <a:solidFill>
                  <a:schemeClr val="dk1"/>
                </a:solidFill>
              </a:rPr>
              <a:t>T7.7.2.1 Recruit players</a:t>
            </a:r>
            <a:endParaRPr i="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T7.7.3  Run event Hunt Golf Tournament September 2019 </a:t>
            </a:r>
            <a:r>
              <a:rPr i="1" lang="en-GB" sz="1400">
                <a:solidFill>
                  <a:srgbClr val="000000"/>
                </a:solidFill>
                <a:latin typeface="Open Sans"/>
                <a:ea typeface="Open Sans"/>
                <a:cs typeface="Open Sans"/>
                <a:sym typeface="Open Sans"/>
              </a:rPr>
              <a:t>Q2-Q3</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848" name="Google Shape;848;p1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852" name="Shape 852"/>
        <p:cNvGrpSpPr/>
        <p:nvPr/>
      </p:nvGrpSpPr>
      <p:grpSpPr>
        <a:xfrm>
          <a:off x="0" y="0"/>
          <a:ext cx="0" cy="0"/>
          <a:chOff x="0" y="0"/>
          <a:chExt cx="0" cy="0"/>
        </a:xfrm>
      </p:grpSpPr>
      <p:sp>
        <p:nvSpPr>
          <p:cNvPr id="853" name="Google Shape;853;p116"/>
          <p:cNvSpPr txBox="1"/>
          <p:nvPr/>
        </p:nvSpPr>
        <p:spPr>
          <a:xfrm>
            <a:off x="330900" y="484100"/>
            <a:ext cx="4081200" cy="9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16"/>
          <p:cNvSpPr txBox="1"/>
          <p:nvPr/>
        </p:nvSpPr>
        <p:spPr>
          <a:xfrm>
            <a:off x="591600" y="196833"/>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Overview of Docent Projects &amp; Activities</a:t>
            </a:r>
            <a:endParaRPr sz="3000">
              <a:solidFill>
                <a:srgbClr val="BF9000"/>
              </a:solidFill>
              <a:latin typeface="Open Sans"/>
              <a:ea typeface="Open Sans"/>
              <a:cs typeface="Open Sans"/>
              <a:sym typeface="Open Sans"/>
            </a:endParaRPr>
          </a:p>
        </p:txBody>
      </p:sp>
      <p:sp>
        <p:nvSpPr>
          <p:cNvPr id="855" name="Google Shape;855;p116"/>
          <p:cNvSpPr txBox="1"/>
          <p:nvPr/>
        </p:nvSpPr>
        <p:spPr>
          <a:xfrm>
            <a:off x="724050" y="823400"/>
            <a:ext cx="8122500" cy="5211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Collections: Conservation</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Collections: Collection Management System data improvements</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Collections: New Tour Booklet</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Collections: Labelling &amp; Timeline</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Collections: Blogging (&amp; Vlogging)</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Visitors: Catalogue Research Lavery/Osborne</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Visitors: Tours Lavery/Osborne</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Visitors: Invigilation Lavery Osborne</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Education: Primary - Revised and new tours</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Education: Post-Primary - Revised and new tours</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Education: Lavery Osborne primary &amp; post primary workshops</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Education: Heritage &amp; Science Weeks</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Community: Dementia Programme</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Community: Partnership on activities with Limerick Mental Health </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Community: Monthly Arts &amp; Crafts</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Participation: Limerick 3D Digitisation</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856" name="Google Shape;856;p11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860" name="Shape 860"/>
        <p:cNvGrpSpPr/>
        <p:nvPr/>
      </p:nvGrpSpPr>
      <p:grpSpPr>
        <a:xfrm>
          <a:off x="0" y="0"/>
          <a:ext cx="0" cy="0"/>
          <a:chOff x="0" y="0"/>
          <a:chExt cx="0" cy="0"/>
        </a:xfrm>
      </p:grpSpPr>
      <p:sp>
        <p:nvSpPr>
          <p:cNvPr id="861" name="Google Shape;861;p117"/>
          <p:cNvSpPr txBox="1"/>
          <p:nvPr/>
        </p:nvSpPr>
        <p:spPr>
          <a:xfrm>
            <a:off x="330900" y="484100"/>
            <a:ext cx="4081200" cy="9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17"/>
          <p:cNvSpPr txBox="1"/>
          <p:nvPr/>
        </p:nvSpPr>
        <p:spPr>
          <a:xfrm>
            <a:off x="591600" y="196833"/>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Overview of Docent Projects &amp; Activities</a:t>
            </a:r>
            <a:endParaRPr sz="3000">
              <a:solidFill>
                <a:srgbClr val="BF9000"/>
              </a:solidFill>
              <a:latin typeface="Open Sans"/>
              <a:ea typeface="Open Sans"/>
              <a:cs typeface="Open Sans"/>
              <a:sym typeface="Open Sans"/>
            </a:endParaRPr>
          </a:p>
        </p:txBody>
      </p:sp>
      <p:sp>
        <p:nvSpPr>
          <p:cNvPr id="863" name="Google Shape;863;p117"/>
          <p:cNvSpPr txBox="1"/>
          <p:nvPr/>
        </p:nvSpPr>
        <p:spPr>
          <a:xfrm>
            <a:off x="724050" y="823400"/>
            <a:ext cx="8122500" cy="5211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lt1"/>
              </a:buClr>
              <a:buSzPts val="1800"/>
              <a:buFont typeface="Open Sans"/>
              <a:buAutoNum type="arabicPeriod"/>
            </a:pPr>
            <a:r>
              <a:rPr b="1" lang="en-GB" sz="1800">
                <a:solidFill>
                  <a:schemeClr val="lt1"/>
                </a:solidFill>
                <a:latin typeface="Open Sans"/>
                <a:ea typeface="Open Sans"/>
                <a:cs typeface="Open Sans"/>
                <a:sym typeface="Open Sans"/>
              </a:rPr>
              <a:t>Collections: Care of Collections and Conservation 3x/year and new Docent Training - Autumn, Winter, Spring Q2 - Naomi</a:t>
            </a:r>
            <a:endParaRPr b="1"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b="1" lang="en-GB" sz="1800">
                <a:solidFill>
                  <a:schemeClr val="lt1"/>
                </a:solidFill>
                <a:latin typeface="Open Sans"/>
                <a:ea typeface="Open Sans"/>
                <a:cs typeface="Open Sans"/>
                <a:sym typeface="Open Sans"/>
              </a:rPr>
              <a:t>Collections: Collection Management System data improvements Q2 - Tori</a:t>
            </a:r>
            <a:endParaRPr b="1"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Collections: New Tour Booklet Education - look at sections</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b="1" lang="en-GB" sz="1800">
                <a:solidFill>
                  <a:schemeClr val="lt1"/>
                </a:solidFill>
                <a:latin typeface="Open Sans"/>
                <a:ea typeface="Open Sans"/>
                <a:cs typeface="Open Sans"/>
                <a:sym typeface="Open Sans"/>
              </a:rPr>
              <a:t>Collections: Labelling &amp; Timeline Q1 </a:t>
            </a:r>
            <a:endParaRPr b="1"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b="1" lang="en-GB" sz="1800">
                <a:solidFill>
                  <a:schemeClr val="lt1"/>
                </a:solidFill>
                <a:latin typeface="Open Sans"/>
                <a:ea typeface="Open Sans"/>
                <a:cs typeface="Open Sans"/>
                <a:sym typeface="Open Sans"/>
              </a:rPr>
              <a:t>Collections: Research Projects Q1 </a:t>
            </a:r>
            <a:endParaRPr b="1"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b="1" lang="en-GB" sz="1800">
                <a:solidFill>
                  <a:schemeClr val="lt1"/>
                </a:solidFill>
                <a:latin typeface="Open Sans"/>
                <a:ea typeface="Open Sans"/>
                <a:cs typeface="Open Sans"/>
                <a:sym typeface="Open Sans"/>
              </a:rPr>
              <a:t>Collections: Blogging (&amp; Vlogging) Q1 </a:t>
            </a:r>
            <a:endParaRPr b="1"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b="1" lang="en-GB" sz="1800">
                <a:solidFill>
                  <a:schemeClr val="lt1"/>
                </a:solidFill>
                <a:latin typeface="Open Sans"/>
                <a:ea typeface="Open Sans"/>
                <a:cs typeface="Open Sans"/>
                <a:sym typeface="Open Sans"/>
              </a:rPr>
              <a:t>Visitors: Catalogue Research Lavery/Osborne Naomi Q1/2</a:t>
            </a:r>
            <a:endParaRPr b="1"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b="1" lang="en-GB" sz="1800">
                <a:solidFill>
                  <a:schemeClr val="lt1"/>
                </a:solidFill>
                <a:latin typeface="Open Sans"/>
                <a:ea typeface="Open Sans"/>
                <a:cs typeface="Open Sans"/>
                <a:sym typeface="Open Sans"/>
              </a:rPr>
              <a:t>Visitors: Tours Lavery/Osborne - schedule Naomi/Sam</a:t>
            </a:r>
            <a:endParaRPr b="1"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b="1" lang="en-GB" sz="1800">
                <a:solidFill>
                  <a:schemeClr val="lt1"/>
                </a:solidFill>
                <a:latin typeface="Open Sans"/>
                <a:ea typeface="Open Sans"/>
                <a:cs typeface="Open Sans"/>
                <a:sym typeface="Open Sans"/>
              </a:rPr>
              <a:t>Visitors: Invigilation Lavery Osborne -schedule Naomi/Sam</a:t>
            </a:r>
            <a:endParaRPr b="1"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b="1" lang="en-GB" sz="1800">
                <a:solidFill>
                  <a:schemeClr val="lt1"/>
                </a:solidFill>
                <a:latin typeface="Open Sans"/>
                <a:ea typeface="Open Sans"/>
                <a:cs typeface="Open Sans"/>
                <a:sym typeface="Open Sans"/>
              </a:rPr>
              <a:t>Visitors: Tours - where and what should be said about the Docents</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864" name="Google Shape;864;p11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868" name="Shape 868"/>
        <p:cNvGrpSpPr/>
        <p:nvPr/>
      </p:nvGrpSpPr>
      <p:grpSpPr>
        <a:xfrm>
          <a:off x="0" y="0"/>
          <a:ext cx="0" cy="0"/>
          <a:chOff x="0" y="0"/>
          <a:chExt cx="0" cy="0"/>
        </a:xfrm>
      </p:grpSpPr>
      <p:sp>
        <p:nvSpPr>
          <p:cNvPr id="869" name="Google Shape;869;p118"/>
          <p:cNvSpPr txBox="1"/>
          <p:nvPr/>
        </p:nvSpPr>
        <p:spPr>
          <a:xfrm>
            <a:off x="330900" y="484100"/>
            <a:ext cx="4081200" cy="9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18"/>
          <p:cNvSpPr txBox="1"/>
          <p:nvPr/>
        </p:nvSpPr>
        <p:spPr>
          <a:xfrm>
            <a:off x="591600" y="196833"/>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Overview of Docent Projects &amp; Activities</a:t>
            </a:r>
            <a:endParaRPr sz="3000">
              <a:solidFill>
                <a:srgbClr val="BF9000"/>
              </a:solidFill>
              <a:latin typeface="Open Sans"/>
              <a:ea typeface="Open Sans"/>
              <a:cs typeface="Open Sans"/>
              <a:sym typeface="Open Sans"/>
            </a:endParaRPr>
          </a:p>
        </p:txBody>
      </p:sp>
      <p:sp>
        <p:nvSpPr>
          <p:cNvPr id="871" name="Google Shape;871;p118"/>
          <p:cNvSpPr txBox="1"/>
          <p:nvPr/>
        </p:nvSpPr>
        <p:spPr>
          <a:xfrm>
            <a:off x="724050" y="823400"/>
            <a:ext cx="8122500" cy="521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1"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Education: Primary - Revised and new tours</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Education: Post-Primary - Revised and new tours</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Education: Lavery Osborne primary &amp; post primary workshops</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Education: Heritage &amp; Science Weeks </a:t>
            </a:r>
            <a:r>
              <a:rPr lang="en-GB"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b="1" lang="en-GB" sz="1800">
                <a:solidFill>
                  <a:schemeClr val="lt1"/>
                </a:solidFill>
                <a:latin typeface="Open Sans"/>
                <a:ea typeface="Open Sans"/>
                <a:cs typeface="Open Sans"/>
                <a:sym typeface="Open Sans"/>
              </a:rPr>
              <a:t>Community: Dementia Programme - Analysis of what works and doesnt - Joni/Moira Q1</a:t>
            </a:r>
            <a:r>
              <a:rPr lang="en-GB"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Community: Partnership on activities with Limerick Mental Health - Q2</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Community: Monthly Arts &amp; Crafts - Joni, Moira/Lorraine, Ann O’Connell, Vera</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Participation: Limerick 3D Digitisation - Education </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MSPI - how Docents should be contribution and informed about it. </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b="1" lang="en-GB" sz="1800">
                <a:solidFill>
                  <a:schemeClr val="lt1"/>
                </a:solidFill>
                <a:latin typeface="Open Sans"/>
                <a:ea typeface="Open Sans"/>
                <a:cs typeface="Open Sans"/>
                <a:sym typeface="Open Sans"/>
              </a:rPr>
              <a:t>Docent Training - why, what, where, when from Docents for grant application/sponsorship - </a:t>
            </a:r>
            <a:endParaRPr b="1"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b="1" lang="en-GB" sz="1800">
                <a:solidFill>
                  <a:schemeClr val="lt1"/>
                </a:solidFill>
                <a:latin typeface="Open Sans"/>
                <a:ea typeface="Open Sans"/>
                <a:cs typeface="Open Sans"/>
                <a:sym typeface="Open Sans"/>
              </a:rPr>
              <a:t>Create 2020 Docent Operational Plan Q4</a:t>
            </a:r>
            <a:endParaRPr b="1"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872" name="Google Shape;872;p11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876" name="Shape 876"/>
        <p:cNvGrpSpPr/>
        <p:nvPr/>
      </p:nvGrpSpPr>
      <p:grpSpPr>
        <a:xfrm>
          <a:off x="0" y="0"/>
          <a:ext cx="0" cy="0"/>
          <a:chOff x="0" y="0"/>
          <a:chExt cx="0" cy="0"/>
        </a:xfrm>
      </p:grpSpPr>
      <p:sp>
        <p:nvSpPr>
          <p:cNvPr id="877" name="Google Shape;877;p119"/>
          <p:cNvSpPr txBox="1"/>
          <p:nvPr>
            <p:ph type="title"/>
          </p:nvPr>
        </p:nvSpPr>
        <p:spPr>
          <a:xfrm>
            <a:off x="205950" y="364025"/>
            <a:ext cx="2245200" cy="7635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Our KPI’s based on our desired impacts </a:t>
            </a:r>
            <a:endParaRPr sz="3000">
              <a:solidFill>
                <a:srgbClr val="BF9000"/>
              </a:solidFill>
              <a:latin typeface="Open Sans"/>
              <a:ea typeface="Open Sans"/>
              <a:cs typeface="Open Sans"/>
              <a:sym typeface="Open Sans"/>
            </a:endParaRPr>
          </a:p>
          <a:p>
            <a:pPr indent="0" lvl="0" marL="0" rtl="0" algn="l">
              <a:spcBef>
                <a:spcPts val="0"/>
              </a:spcBef>
              <a:spcAft>
                <a:spcPts val="0"/>
              </a:spcAft>
              <a:buNone/>
            </a:pPr>
            <a:r>
              <a:t/>
            </a:r>
            <a:endParaRPr sz="3000">
              <a:solidFill>
                <a:srgbClr val="BF9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400">
              <a:solidFill>
                <a:srgbClr val="000000"/>
              </a:solidFill>
            </a:endParaRPr>
          </a:p>
        </p:txBody>
      </p:sp>
      <p:pic>
        <p:nvPicPr>
          <p:cNvPr id="878" name="Google Shape;878;p119"/>
          <p:cNvPicPr preferRelativeResize="0"/>
          <p:nvPr/>
        </p:nvPicPr>
        <p:blipFill>
          <a:blip r:embed="rId3">
            <a:alphaModFix/>
          </a:blip>
          <a:stretch>
            <a:fillRect/>
          </a:stretch>
        </p:blipFill>
        <p:spPr>
          <a:xfrm>
            <a:off x="4082125" y="0"/>
            <a:ext cx="4957024" cy="2371800"/>
          </a:xfrm>
          <a:prstGeom prst="rect">
            <a:avLst/>
          </a:prstGeom>
          <a:noFill/>
          <a:ln>
            <a:noFill/>
          </a:ln>
        </p:spPr>
      </p:pic>
      <p:pic>
        <p:nvPicPr>
          <p:cNvPr id="879" name="Google Shape;879;p119"/>
          <p:cNvPicPr preferRelativeResize="0"/>
          <p:nvPr/>
        </p:nvPicPr>
        <p:blipFill>
          <a:blip r:embed="rId4">
            <a:alphaModFix/>
          </a:blip>
          <a:stretch>
            <a:fillRect/>
          </a:stretch>
        </p:blipFill>
        <p:spPr>
          <a:xfrm>
            <a:off x="4082125" y="2245517"/>
            <a:ext cx="4957024" cy="2366959"/>
          </a:xfrm>
          <a:prstGeom prst="rect">
            <a:avLst/>
          </a:prstGeom>
          <a:noFill/>
          <a:ln>
            <a:noFill/>
          </a:ln>
        </p:spPr>
      </p:pic>
      <p:pic>
        <p:nvPicPr>
          <p:cNvPr id="880" name="Google Shape;880;p119"/>
          <p:cNvPicPr preferRelativeResize="0"/>
          <p:nvPr/>
        </p:nvPicPr>
        <p:blipFill>
          <a:blip r:embed="rId5">
            <a:alphaModFix/>
          </a:blip>
          <a:stretch>
            <a:fillRect/>
          </a:stretch>
        </p:blipFill>
        <p:spPr>
          <a:xfrm>
            <a:off x="4082125" y="4491042"/>
            <a:ext cx="4957024" cy="2366959"/>
          </a:xfrm>
          <a:prstGeom prst="rect">
            <a:avLst/>
          </a:prstGeom>
          <a:noFill/>
          <a:ln>
            <a:noFill/>
          </a:ln>
        </p:spPr>
      </p:pic>
      <p:sp>
        <p:nvSpPr>
          <p:cNvPr id="881" name="Google Shape;881;p1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885" name="Shape 885"/>
        <p:cNvGrpSpPr/>
        <p:nvPr/>
      </p:nvGrpSpPr>
      <p:grpSpPr>
        <a:xfrm>
          <a:off x="0" y="0"/>
          <a:ext cx="0" cy="0"/>
          <a:chOff x="0" y="0"/>
          <a:chExt cx="0" cy="0"/>
        </a:xfrm>
      </p:grpSpPr>
      <p:sp>
        <p:nvSpPr>
          <p:cNvPr id="886" name="Google Shape;886;p120"/>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20"/>
          <p:cNvSpPr txBox="1"/>
          <p:nvPr/>
        </p:nvSpPr>
        <p:spPr>
          <a:xfrm>
            <a:off x="633700" y="502375"/>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BF9000"/>
                </a:solidFill>
                <a:latin typeface="Open Sans"/>
                <a:ea typeface="Open Sans"/>
                <a:cs typeface="Open Sans"/>
                <a:sym typeface="Open Sans"/>
              </a:rPr>
              <a:t>KPI’s activities, outputs, impacts</a:t>
            </a:r>
            <a:endParaRPr b="1" sz="3000">
              <a:solidFill>
                <a:srgbClr val="BF9000"/>
              </a:solidFill>
              <a:latin typeface="Open Sans"/>
              <a:ea typeface="Open Sans"/>
              <a:cs typeface="Open Sans"/>
              <a:sym typeface="Open Sans"/>
            </a:endParaRPr>
          </a:p>
        </p:txBody>
      </p:sp>
      <p:pic>
        <p:nvPicPr>
          <p:cNvPr descr="fat_impact pathway 2.png" id="888" name="Google Shape;888;p120"/>
          <p:cNvPicPr preferRelativeResize="0"/>
          <p:nvPr/>
        </p:nvPicPr>
        <p:blipFill>
          <a:blip r:embed="rId3">
            <a:alphaModFix/>
          </a:blip>
          <a:stretch>
            <a:fillRect/>
          </a:stretch>
        </p:blipFill>
        <p:spPr>
          <a:xfrm>
            <a:off x="152400" y="1616300"/>
            <a:ext cx="8912776" cy="1539750"/>
          </a:xfrm>
          <a:prstGeom prst="rect">
            <a:avLst/>
          </a:prstGeom>
          <a:noFill/>
          <a:ln>
            <a:noFill/>
          </a:ln>
        </p:spPr>
      </p:pic>
      <p:sp>
        <p:nvSpPr>
          <p:cNvPr id="889" name="Google Shape;889;p120"/>
          <p:cNvSpPr txBox="1"/>
          <p:nvPr/>
        </p:nvSpPr>
        <p:spPr>
          <a:xfrm>
            <a:off x="1705050" y="3881275"/>
            <a:ext cx="6438000" cy="169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Each of our four priorities need a long term desired impact that reflects the change we want to effect.</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Output Education: double number of schools coming to the museum in 2019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ADD KPI’s</a:t>
            </a:r>
            <a:endParaRPr sz="1800">
              <a:solidFill>
                <a:schemeClr val="lt1"/>
              </a:solidFill>
              <a:latin typeface="Open Sans"/>
              <a:ea typeface="Open Sans"/>
              <a:cs typeface="Open Sans"/>
              <a:sym typeface="Open Sans"/>
            </a:endParaRPr>
          </a:p>
        </p:txBody>
      </p:sp>
      <p:sp>
        <p:nvSpPr>
          <p:cNvPr id="890" name="Google Shape;890;p12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894" name="Shape 894"/>
        <p:cNvGrpSpPr/>
        <p:nvPr/>
      </p:nvGrpSpPr>
      <p:grpSpPr>
        <a:xfrm>
          <a:off x="0" y="0"/>
          <a:ext cx="0" cy="0"/>
          <a:chOff x="0" y="0"/>
          <a:chExt cx="0" cy="0"/>
        </a:xfrm>
      </p:grpSpPr>
      <p:sp>
        <p:nvSpPr>
          <p:cNvPr id="895" name="Google Shape;895;p121"/>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96" name="Google Shape;896;p121"/>
          <p:cNvPicPr preferRelativeResize="0"/>
          <p:nvPr/>
        </p:nvPicPr>
        <p:blipFill>
          <a:blip r:embed="rId3">
            <a:alphaModFix/>
          </a:blip>
          <a:stretch>
            <a:fillRect/>
          </a:stretch>
        </p:blipFill>
        <p:spPr>
          <a:xfrm>
            <a:off x="4691750" y="344875"/>
            <a:ext cx="3718650" cy="6333749"/>
          </a:xfrm>
          <a:prstGeom prst="rect">
            <a:avLst/>
          </a:prstGeom>
          <a:noFill/>
          <a:ln>
            <a:noFill/>
          </a:ln>
        </p:spPr>
      </p:pic>
      <p:sp>
        <p:nvSpPr>
          <p:cNvPr id="897" name="Google Shape;897;p121"/>
          <p:cNvSpPr txBox="1"/>
          <p:nvPr/>
        </p:nvSpPr>
        <p:spPr>
          <a:xfrm>
            <a:off x="633700" y="502375"/>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Budget : to add</a:t>
            </a:r>
            <a:endParaRPr sz="3000">
              <a:solidFill>
                <a:srgbClr val="BF9000"/>
              </a:solidFill>
              <a:latin typeface="Open Sans"/>
              <a:ea typeface="Open Sans"/>
              <a:cs typeface="Open Sans"/>
              <a:sym typeface="Open Sans"/>
            </a:endParaRPr>
          </a:p>
        </p:txBody>
      </p:sp>
      <p:sp>
        <p:nvSpPr>
          <p:cNvPr id="898" name="Google Shape;898;p12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44" name="Shape 144"/>
        <p:cNvGrpSpPr/>
        <p:nvPr/>
      </p:nvGrpSpPr>
      <p:grpSpPr>
        <a:xfrm>
          <a:off x="0" y="0"/>
          <a:ext cx="0" cy="0"/>
          <a:chOff x="0" y="0"/>
          <a:chExt cx="0" cy="0"/>
        </a:xfrm>
      </p:grpSpPr>
      <p:sp>
        <p:nvSpPr>
          <p:cNvPr id="145" name="Google Shape;145;p23"/>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3"/>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Collections </a:t>
            </a:r>
            <a:r>
              <a:rPr lang="en-GB" sz="3000">
                <a:solidFill>
                  <a:srgbClr val="BF9000"/>
                </a:solidFill>
                <a:latin typeface="Open Sans"/>
                <a:ea typeface="Open Sans"/>
                <a:cs typeface="Open Sans"/>
                <a:sym typeface="Open Sans"/>
              </a:rPr>
              <a:t>KPI’s</a:t>
            </a:r>
            <a:endParaRPr sz="3000">
              <a:solidFill>
                <a:srgbClr val="BF9000"/>
              </a:solidFill>
              <a:latin typeface="Open Sans"/>
              <a:ea typeface="Open Sans"/>
              <a:cs typeface="Open Sans"/>
              <a:sym typeface="Open Sans"/>
            </a:endParaRPr>
          </a:p>
        </p:txBody>
      </p:sp>
      <p:sp>
        <p:nvSpPr>
          <p:cNvPr id="147" name="Google Shape;147;p23"/>
          <p:cNvSpPr txBox="1"/>
          <p:nvPr/>
        </p:nvSpPr>
        <p:spPr>
          <a:xfrm>
            <a:off x="330900" y="1129800"/>
            <a:ext cx="8426100" cy="52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1"/>
                </a:solidFill>
                <a:latin typeface="Open Sans"/>
                <a:ea typeface="Open Sans"/>
                <a:cs typeface="Open Sans"/>
                <a:sym typeface="Open Sans"/>
              </a:rPr>
              <a:t>2019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rgbClr val="FFFFFF"/>
              </a:buClr>
              <a:buSzPts val="1800"/>
              <a:buAutoNum type="arabicPeriod"/>
            </a:pPr>
            <a:r>
              <a:rPr lang="en-GB" sz="1800">
                <a:solidFill>
                  <a:srgbClr val="FFFFFF"/>
                </a:solidFill>
              </a:rPr>
              <a:t>8 objects fully conserved</a:t>
            </a:r>
            <a:endParaRPr sz="1800">
              <a:solidFill>
                <a:srgbClr val="FFFFFF"/>
              </a:solidFill>
            </a:endParaRPr>
          </a:p>
          <a:p>
            <a:pPr indent="-342900" lvl="0" marL="457200" rtl="0" algn="l">
              <a:spcBef>
                <a:spcPts val="0"/>
              </a:spcBef>
              <a:spcAft>
                <a:spcPts val="0"/>
              </a:spcAft>
              <a:buClr>
                <a:srgbClr val="FFFFFF"/>
              </a:buClr>
              <a:buSzPts val="1800"/>
              <a:buAutoNum type="arabicPeriod"/>
            </a:pPr>
            <a:r>
              <a:rPr lang="en-GB" sz="1800">
                <a:solidFill>
                  <a:srgbClr val="FFFFFF"/>
                </a:solidFill>
              </a:rPr>
              <a:t>Interest in conservation increased measured by visitors leaving comments  and online interest</a:t>
            </a:r>
            <a:endParaRPr sz="1800">
              <a:solidFill>
                <a:srgbClr val="FFFFFF"/>
              </a:solidFill>
            </a:endParaRPr>
          </a:p>
          <a:p>
            <a:pPr indent="-342900" lvl="0" marL="457200" rtl="0" algn="l">
              <a:spcBef>
                <a:spcPts val="0"/>
              </a:spcBef>
              <a:spcAft>
                <a:spcPts val="0"/>
              </a:spcAft>
              <a:buClr>
                <a:srgbClr val="FFFFFF"/>
              </a:buClr>
              <a:buSzPts val="1800"/>
              <a:buAutoNum type="arabicPeriod"/>
            </a:pPr>
            <a:r>
              <a:rPr lang="en-GB" sz="1800">
                <a:solidFill>
                  <a:srgbClr val="FFFFFF"/>
                </a:solidFill>
              </a:rPr>
              <a:t>Tours visiting the museum increasing by 20% from 2018 numbers </a:t>
            </a:r>
            <a:endParaRPr sz="1800">
              <a:solidFill>
                <a:srgbClr val="FFFFFF"/>
              </a:solidFill>
            </a:endParaRPr>
          </a:p>
          <a:p>
            <a:pPr indent="-342900" lvl="0" marL="457200" rtl="0" algn="l">
              <a:spcBef>
                <a:spcPts val="0"/>
              </a:spcBef>
              <a:spcAft>
                <a:spcPts val="0"/>
              </a:spcAft>
              <a:buClr>
                <a:srgbClr val="FFFFFF"/>
              </a:buClr>
              <a:buSzPts val="1800"/>
              <a:buAutoNum type="arabicPeriod"/>
            </a:pPr>
            <a:r>
              <a:rPr lang="en-GB" sz="1800">
                <a:solidFill>
                  <a:srgbClr val="FFFFFF"/>
                </a:solidFill>
              </a:rPr>
              <a:t>100 objects rendered as 3D Digitisations</a:t>
            </a:r>
            <a:endParaRPr sz="1800">
              <a:solidFill>
                <a:srgbClr val="FFFFFF"/>
              </a:solidFill>
            </a:endParaRPr>
          </a:p>
          <a:p>
            <a:pPr indent="-342900" lvl="0" marL="457200" rtl="0" algn="l">
              <a:spcBef>
                <a:spcPts val="0"/>
              </a:spcBef>
              <a:spcAft>
                <a:spcPts val="0"/>
              </a:spcAft>
              <a:buClr>
                <a:srgbClr val="FFFFFF"/>
              </a:buClr>
              <a:buSzPts val="1800"/>
              <a:buAutoNum type="arabicPeriod"/>
            </a:pPr>
            <a:r>
              <a:rPr lang="en-GB" sz="1800">
                <a:solidFill>
                  <a:srgbClr val="FFFFFF"/>
                </a:solidFill>
              </a:rPr>
              <a:t>10 objects printed at 2X human scale</a:t>
            </a:r>
            <a:endParaRPr sz="1800">
              <a:solidFill>
                <a:srgbClr val="FFFFFF"/>
              </a:solidFill>
            </a:endParaRPr>
          </a:p>
          <a:p>
            <a:pPr indent="-342900" lvl="0" marL="457200" rtl="0" algn="l">
              <a:spcBef>
                <a:spcPts val="0"/>
              </a:spcBef>
              <a:spcAft>
                <a:spcPts val="0"/>
              </a:spcAft>
              <a:buClr>
                <a:srgbClr val="FFFFFF"/>
              </a:buClr>
              <a:buSzPts val="1800"/>
              <a:buAutoNum type="arabicPeriod"/>
            </a:pPr>
            <a:r>
              <a:rPr lang="en-GB" sz="1800">
                <a:solidFill>
                  <a:srgbClr val="FFFFFF"/>
                </a:solidFill>
              </a:rPr>
              <a:t>New Tour Booklet published</a:t>
            </a:r>
            <a:endParaRPr sz="1800">
              <a:solidFill>
                <a:srgbClr val="FFFFFF"/>
              </a:solidFill>
            </a:endParaRPr>
          </a:p>
          <a:p>
            <a:pPr indent="0" lvl="0" marL="0" rtl="0" algn="l">
              <a:spcBef>
                <a:spcPts val="0"/>
              </a:spcBef>
              <a:spcAft>
                <a:spcPts val="0"/>
              </a:spcAft>
              <a:buNone/>
            </a:pPr>
            <a:r>
              <a:rPr lang="en-GB">
                <a:solidFill>
                  <a:srgbClr val="FFFFFF"/>
                </a:solidFill>
              </a:rPr>
              <a:t>	</a:t>
            </a:r>
            <a:endParaRPr>
              <a:solidFill>
                <a:srgbClr val="FFFFFF"/>
              </a:solidFill>
            </a:endParaRPr>
          </a:p>
          <a:p>
            <a:pPr indent="0" lvl="0" marL="0" rtl="0" algn="l">
              <a:spcBef>
                <a:spcPts val="0"/>
              </a:spcBef>
              <a:spcAft>
                <a:spcPts val="0"/>
              </a:spcAft>
              <a:buClr>
                <a:srgbClr val="000000"/>
              </a:buClr>
              <a:buSzPts val="1100"/>
              <a:buFont typeface="Arial"/>
              <a:buNone/>
            </a:pPr>
            <a:r>
              <a:t/>
            </a:r>
            <a:endParaRPr>
              <a:solidFill>
                <a:srgbClr val="FFFFFF"/>
              </a:solidFill>
            </a:endParaRPr>
          </a:p>
          <a:p>
            <a:pPr indent="0" lvl="0" marL="0" rtl="0" algn="l">
              <a:spcBef>
                <a:spcPts val="0"/>
              </a:spcBef>
              <a:spcAft>
                <a:spcPts val="0"/>
              </a:spcAft>
              <a:buNone/>
            </a:pPr>
            <a:r>
              <a:t/>
            </a:r>
            <a:endParaRPr b="1"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48" name="Google Shape;148;p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902" name="Shape 902"/>
        <p:cNvGrpSpPr/>
        <p:nvPr/>
      </p:nvGrpSpPr>
      <p:grpSpPr>
        <a:xfrm>
          <a:off x="0" y="0"/>
          <a:ext cx="0" cy="0"/>
          <a:chOff x="0" y="0"/>
          <a:chExt cx="0" cy="0"/>
        </a:xfrm>
      </p:grpSpPr>
      <p:sp>
        <p:nvSpPr>
          <p:cNvPr id="903" name="Google Shape;903;p122"/>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904" name="Google Shape;904;p122"/>
          <p:cNvPicPr preferRelativeResize="0"/>
          <p:nvPr/>
        </p:nvPicPr>
        <p:blipFill>
          <a:blip r:embed="rId3">
            <a:alphaModFix/>
          </a:blip>
          <a:stretch>
            <a:fillRect/>
          </a:stretch>
        </p:blipFill>
        <p:spPr>
          <a:xfrm>
            <a:off x="5289650" y="262125"/>
            <a:ext cx="3718650" cy="6333749"/>
          </a:xfrm>
          <a:prstGeom prst="rect">
            <a:avLst/>
          </a:prstGeom>
          <a:noFill/>
          <a:ln>
            <a:noFill/>
          </a:ln>
        </p:spPr>
      </p:pic>
      <p:sp>
        <p:nvSpPr>
          <p:cNvPr id="905" name="Google Shape;905;p122"/>
          <p:cNvSpPr txBox="1"/>
          <p:nvPr/>
        </p:nvSpPr>
        <p:spPr>
          <a:xfrm>
            <a:off x="475425" y="57485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Operational Plan 2019</a:t>
            </a:r>
            <a:endParaRPr sz="3000">
              <a:solidFill>
                <a:srgbClr val="BF9000"/>
              </a:solidFill>
              <a:latin typeface="Open Sans"/>
              <a:ea typeface="Open Sans"/>
              <a:cs typeface="Open Sans"/>
              <a:sym typeface="Open Sans"/>
            </a:endParaRPr>
          </a:p>
        </p:txBody>
      </p:sp>
      <p:sp>
        <p:nvSpPr>
          <p:cNvPr id="906" name="Google Shape;906;p122"/>
          <p:cNvSpPr txBox="1"/>
          <p:nvPr/>
        </p:nvSpPr>
        <p:spPr>
          <a:xfrm>
            <a:off x="190225" y="1738800"/>
            <a:ext cx="6438000" cy="400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800">
                <a:solidFill>
                  <a:schemeClr val="lt1"/>
                </a:solidFill>
                <a:latin typeface="Open Sans"/>
                <a:ea typeface="Open Sans"/>
                <a:cs typeface="Open Sans"/>
                <a:sym typeface="Open Sans"/>
              </a:rPr>
              <a:t>Next steps:</a:t>
            </a:r>
            <a:endParaRPr b="1"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Comments by Board to be sent by 10 January to </a:t>
            </a:r>
            <a:r>
              <a:rPr lang="en-GB" sz="1800" u="sng">
                <a:solidFill>
                  <a:schemeClr val="hlink"/>
                </a:solidFill>
                <a:latin typeface="Open Sans"/>
                <a:ea typeface="Open Sans"/>
                <a:cs typeface="Open Sans"/>
                <a:sym typeface="Open Sans"/>
                <a:hlinkClick r:id="rId4"/>
              </a:rPr>
              <a:t>Director@huntmuseum.com</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Each Department will detail their tasks for the year, allowing us to create an overall planning and increase coordination by 14 January</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Final version with final budget and some KPI’s will be presented at our Board meeting of 24 January for approval</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p:txBody>
      </p:sp>
      <p:sp>
        <p:nvSpPr>
          <p:cNvPr id="907" name="Google Shape;907;p12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911" name="Shape 911"/>
        <p:cNvGrpSpPr/>
        <p:nvPr/>
      </p:nvGrpSpPr>
      <p:grpSpPr>
        <a:xfrm>
          <a:off x="0" y="0"/>
          <a:ext cx="0" cy="0"/>
          <a:chOff x="0" y="0"/>
          <a:chExt cx="0" cy="0"/>
        </a:xfrm>
      </p:grpSpPr>
      <p:sp>
        <p:nvSpPr>
          <p:cNvPr id="912" name="Google Shape;912;p123"/>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913" name="Google Shape;913;p123"/>
          <p:cNvPicPr preferRelativeResize="0"/>
          <p:nvPr/>
        </p:nvPicPr>
        <p:blipFill>
          <a:blip r:embed="rId3">
            <a:alphaModFix/>
          </a:blip>
          <a:stretch>
            <a:fillRect/>
          </a:stretch>
        </p:blipFill>
        <p:spPr>
          <a:xfrm>
            <a:off x="5289650" y="262125"/>
            <a:ext cx="3718650" cy="6333749"/>
          </a:xfrm>
          <a:prstGeom prst="rect">
            <a:avLst/>
          </a:prstGeom>
          <a:noFill/>
          <a:ln>
            <a:noFill/>
          </a:ln>
        </p:spPr>
      </p:pic>
      <p:sp>
        <p:nvSpPr>
          <p:cNvPr id="914" name="Google Shape;914;p123"/>
          <p:cNvSpPr txBox="1"/>
          <p:nvPr/>
        </p:nvSpPr>
        <p:spPr>
          <a:xfrm>
            <a:off x="475425" y="57485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Friends Operational Plan 2019</a:t>
            </a:r>
            <a:endParaRPr sz="3000">
              <a:solidFill>
                <a:srgbClr val="BF9000"/>
              </a:solidFill>
              <a:latin typeface="Open Sans"/>
              <a:ea typeface="Open Sans"/>
              <a:cs typeface="Open Sans"/>
              <a:sym typeface="Open Sans"/>
            </a:endParaRPr>
          </a:p>
        </p:txBody>
      </p:sp>
      <p:sp>
        <p:nvSpPr>
          <p:cNvPr id="915" name="Google Shape;915;p123"/>
          <p:cNvSpPr txBox="1"/>
          <p:nvPr/>
        </p:nvSpPr>
        <p:spPr>
          <a:xfrm>
            <a:off x="330900" y="2582850"/>
            <a:ext cx="6438000" cy="169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800">
                <a:solidFill>
                  <a:schemeClr val="lt1"/>
                </a:solidFill>
                <a:latin typeface="Open Sans"/>
                <a:ea typeface="Open Sans"/>
                <a:cs typeface="Open Sans"/>
                <a:sym typeface="Open Sans"/>
              </a:rPr>
              <a:t>Next steps:</a:t>
            </a:r>
            <a:endParaRPr b="1"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Tie into  Business Plan 2019 in areas outlined</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Schedule activities and campaigns for 6 months ahead</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Fundraising: membership and JP McManus</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GB">
                <a:solidFill>
                  <a:schemeClr val="lt1"/>
                </a:solidFill>
                <a:latin typeface="Open Sans"/>
                <a:ea typeface="Open Sans"/>
                <a:cs typeface="Open Sans"/>
                <a:sym typeface="Open Sans"/>
              </a:rPr>
              <a:t>Friends: </a:t>
            </a:r>
            <a:r>
              <a:rPr lang="en-GB">
                <a:solidFill>
                  <a:schemeClr val="lt1"/>
                </a:solidFill>
                <a:latin typeface="Open Sans"/>
                <a:ea typeface="Open Sans"/>
                <a:cs typeface="Open Sans"/>
                <a:sym typeface="Open Sans"/>
              </a:rPr>
              <a:t>Link Friends Lectures more closely to the Collections</a:t>
            </a:r>
            <a:endParaRPr>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GB">
                <a:solidFill>
                  <a:schemeClr val="lt1"/>
                </a:solidFill>
                <a:latin typeface="Open Sans"/>
                <a:ea typeface="Open Sans"/>
                <a:cs typeface="Open Sans"/>
                <a:sym typeface="Open Sans"/>
              </a:rPr>
              <a:t>Funding: </a:t>
            </a:r>
            <a:r>
              <a:rPr lang="en-GB">
                <a:solidFill>
                  <a:schemeClr val="lt1"/>
                </a:solidFill>
                <a:latin typeface="Open Sans"/>
                <a:ea typeface="Open Sans"/>
                <a:cs typeface="Open Sans"/>
                <a:sym typeface="Open Sans"/>
              </a:rPr>
              <a:t>Fundraising Dinner and Event   June 2019 - coinciding with opening of Summer</a:t>
            </a:r>
            <a:endParaRPr>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a:solidFill>
                  <a:schemeClr val="lt1"/>
                </a:solidFill>
                <a:latin typeface="Open Sans"/>
                <a:ea typeface="Open Sans"/>
                <a:cs typeface="Open Sans"/>
                <a:sym typeface="Open Sans"/>
              </a:rPr>
              <a:t> Exhibition; sponsorship is needed for the exhibition.  Friends to support. </a:t>
            </a:r>
            <a:endParaRPr>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p:txBody>
      </p:sp>
      <p:sp>
        <p:nvSpPr>
          <p:cNvPr id="916" name="Google Shape;916;p1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124"/>
          <p:cNvSpPr txBox="1"/>
          <p:nvPr>
            <p:ph type="title"/>
          </p:nvPr>
        </p:nvSpPr>
        <p:spPr>
          <a:xfrm>
            <a:off x="311700" y="-8"/>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3000">
                <a:solidFill>
                  <a:srgbClr val="BF9000"/>
                </a:solidFill>
                <a:latin typeface="Open Sans"/>
                <a:ea typeface="Open Sans"/>
                <a:cs typeface="Open Sans"/>
                <a:sym typeface="Open Sans"/>
              </a:rPr>
              <a:t>Instructions </a:t>
            </a:r>
            <a:endParaRPr/>
          </a:p>
        </p:txBody>
      </p:sp>
      <p:sp>
        <p:nvSpPr>
          <p:cNvPr id="922" name="Google Shape;922;p124"/>
          <p:cNvSpPr txBox="1"/>
          <p:nvPr>
            <p:ph idx="1" type="body"/>
          </p:nvPr>
        </p:nvSpPr>
        <p:spPr>
          <a:xfrm>
            <a:off x="123200" y="763500"/>
            <a:ext cx="9020700" cy="532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The following pages have a person responsible for the operational area and are grouped under the priorities to make the direct link to the Strategic Plan. </a:t>
            </a:r>
            <a:endParaRPr b="1"/>
          </a:p>
          <a:p>
            <a:pPr indent="0" lvl="0" marL="0" rtl="0" algn="l">
              <a:spcBef>
                <a:spcPts val="1600"/>
              </a:spcBef>
              <a:spcAft>
                <a:spcPts val="0"/>
              </a:spcAft>
              <a:buNone/>
            </a:pPr>
            <a:r>
              <a:rPr b="1" lang="en-GB"/>
              <a:t>For each priority take what is written above (if correct, or change if not) and create the more detailed task(s) that sit under it . </a:t>
            </a:r>
            <a:endParaRPr b="1"/>
          </a:p>
          <a:p>
            <a:pPr indent="0" lvl="0" marL="0" rtl="0" algn="l">
              <a:spcBef>
                <a:spcPts val="1600"/>
              </a:spcBef>
              <a:spcAft>
                <a:spcPts val="0"/>
              </a:spcAft>
              <a:buNone/>
            </a:pPr>
            <a:r>
              <a:rPr b="1" i="1" lang="en-GB"/>
              <a:t>Add each task individually with a date of delivery, and budget line, create subtasks where needed. Don’t overcrowd slide, add a new one if needed.  If you have an idea of magnitude, i.e. number of visitors expected, number of Friends, number of schools, number of objects digitised please add against the task.</a:t>
            </a:r>
            <a:endParaRPr b="1" i="1"/>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T1.1 PRIMARY TASK</a:t>
            </a:r>
            <a:endParaRPr sz="1400">
              <a:solidFill>
                <a:srgbClr val="000000"/>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Budget: ADD THE PROJECT CODE OR BUDGET LINE</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Date: OF DELIVERY OR IF ONGOING STATE.</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T1.1.1 ADD SUBTASK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T1.1.2 ADD SUBTASK</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T1.2 PRIMARY TASK</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REPEAT….</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923" name="Google Shape;923;p12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125"/>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Collections  </a:t>
            </a:r>
            <a:endParaRPr/>
          </a:p>
        </p:txBody>
      </p:sp>
      <p:sp>
        <p:nvSpPr>
          <p:cNvPr id="929" name="Google Shape;929;p125"/>
          <p:cNvSpPr txBox="1"/>
          <p:nvPr>
            <p:ph idx="1" type="body"/>
          </p:nvPr>
        </p:nvSpPr>
        <p:spPr>
          <a:xfrm>
            <a:off x="217162" y="1356868"/>
            <a:ext cx="8520600" cy="497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http://expatpensionreview.com/Pensions-Abroad.pdf</a:t>
            </a:r>
            <a:endParaRPr/>
          </a:p>
        </p:txBody>
      </p:sp>
      <p:sp>
        <p:nvSpPr>
          <p:cNvPr id="930" name="Google Shape;930;p12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52" name="Shape 152"/>
        <p:cNvGrpSpPr/>
        <p:nvPr/>
      </p:nvGrpSpPr>
      <p:grpSpPr>
        <a:xfrm>
          <a:off x="0" y="0"/>
          <a:ext cx="0" cy="0"/>
          <a:chOff x="0" y="0"/>
          <a:chExt cx="0" cy="0"/>
        </a:xfrm>
      </p:grpSpPr>
      <p:sp>
        <p:nvSpPr>
          <p:cNvPr id="153" name="Google Shape;153;p24"/>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4"/>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Participation - KPI’s</a:t>
            </a:r>
            <a:endParaRPr sz="3000">
              <a:solidFill>
                <a:srgbClr val="BF9000"/>
              </a:solidFill>
              <a:latin typeface="Open Sans"/>
              <a:ea typeface="Open Sans"/>
              <a:cs typeface="Open Sans"/>
              <a:sym typeface="Open Sans"/>
            </a:endParaRPr>
          </a:p>
        </p:txBody>
      </p:sp>
      <p:sp>
        <p:nvSpPr>
          <p:cNvPr id="155" name="Google Shape;155;p24"/>
          <p:cNvSpPr txBox="1"/>
          <p:nvPr/>
        </p:nvSpPr>
        <p:spPr>
          <a:xfrm>
            <a:off x="0" y="1006625"/>
            <a:ext cx="9320100" cy="52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FFFFFF"/>
                </a:solidFill>
              </a:rPr>
              <a:t>Visitors</a:t>
            </a:r>
            <a:endParaRPr b="1" sz="1800">
              <a:solidFill>
                <a:srgbClr val="FFFFFF"/>
              </a:solidFill>
            </a:endParaRPr>
          </a:p>
          <a:p>
            <a:pPr indent="-342900" lvl="0" marL="914400" rtl="0" algn="l">
              <a:spcBef>
                <a:spcPts val="0"/>
              </a:spcBef>
              <a:spcAft>
                <a:spcPts val="0"/>
              </a:spcAft>
              <a:buClr>
                <a:srgbClr val="FFFFFF"/>
              </a:buClr>
              <a:buSzPts val="1800"/>
              <a:buAutoNum type="arabicPeriod"/>
            </a:pPr>
            <a:r>
              <a:rPr lang="en-GB" sz="1800">
                <a:solidFill>
                  <a:srgbClr val="FFFFFF"/>
                </a:solidFill>
              </a:rPr>
              <a:t>5% increase in visitors over 2017 figures</a:t>
            </a:r>
            <a:endParaRPr sz="1800">
              <a:solidFill>
                <a:srgbClr val="FFFFFF"/>
              </a:solidFill>
            </a:endParaRPr>
          </a:p>
          <a:p>
            <a:pPr indent="-342900" lvl="0" marL="914400" rtl="0" algn="l">
              <a:lnSpc>
                <a:spcPct val="115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Each exhibition has an Event Brief.</a:t>
            </a:r>
            <a:endParaRPr sz="1800">
              <a:solidFill>
                <a:schemeClr val="lt1"/>
              </a:solidFill>
              <a:latin typeface="Open Sans"/>
              <a:ea typeface="Open Sans"/>
              <a:cs typeface="Open Sans"/>
              <a:sym typeface="Open Sans"/>
            </a:endParaRPr>
          </a:p>
          <a:p>
            <a:pPr indent="-342900" lvl="0" marL="914400" rtl="0" algn="l">
              <a:lnSpc>
                <a:spcPct val="115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Funds of €50K raised via dinner and sponsorship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sz="1800">
                <a:solidFill>
                  <a:schemeClr val="lt1"/>
                </a:solidFill>
                <a:latin typeface="Open Sans"/>
                <a:ea typeface="Open Sans"/>
                <a:cs typeface="Open Sans"/>
                <a:sym typeface="Open Sans"/>
              </a:rPr>
              <a:t>Education </a:t>
            </a:r>
            <a:endParaRPr b="1" sz="1800">
              <a:solidFill>
                <a:schemeClr val="lt1"/>
              </a:solidFill>
              <a:latin typeface="Open Sans"/>
              <a:ea typeface="Open Sans"/>
              <a:cs typeface="Open Sans"/>
              <a:sym typeface="Open Sans"/>
            </a:endParaRPr>
          </a:p>
          <a:p>
            <a:pPr indent="-342900" lvl="0" marL="914400" rtl="0" algn="l">
              <a:spcBef>
                <a:spcPts val="0"/>
              </a:spcBef>
              <a:spcAft>
                <a:spcPts val="0"/>
              </a:spcAft>
              <a:buClr>
                <a:srgbClr val="FFFFFF"/>
              </a:buClr>
              <a:buSzPts val="1800"/>
              <a:buAutoNum type="arabicPeriod"/>
            </a:pPr>
            <a:r>
              <a:rPr lang="en-GB" sz="1800">
                <a:solidFill>
                  <a:srgbClr val="FFFFFF"/>
                </a:solidFill>
              </a:rPr>
              <a:t>All tours reviewed - updated or binned</a:t>
            </a:r>
            <a:endParaRPr sz="1800">
              <a:solidFill>
                <a:srgbClr val="FFFFFF"/>
              </a:solidFill>
            </a:endParaRPr>
          </a:p>
          <a:p>
            <a:pPr indent="-342900" lvl="0" marL="914400" rtl="0" algn="l">
              <a:spcBef>
                <a:spcPts val="0"/>
              </a:spcBef>
              <a:spcAft>
                <a:spcPts val="0"/>
              </a:spcAft>
              <a:buClr>
                <a:srgbClr val="FFFFFF"/>
              </a:buClr>
              <a:buSzPts val="1800"/>
              <a:buAutoNum type="arabicPeriod"/>
            </a:pPr>
            <a:r>
              <a:rPr lang="en-GB" sz="1800">
                <a:solidFill>
                  <a:srgbClr val="FFFFFF"/>
                </a:solidFill>
              </a:rPr>
              <a:t>2 new tours up and running</a:t>
            </a:r>
            <a:endParaRPr sz="1800">
              <a:solidFill>
                <a:srgbClr val="FFFFFF"/>
              </a:solidFill>
            </a:endParaRPr>
          </a:p>
          <a:p>
            <a:pPr indent="-342900" lvl="0" marL="914400" rtl="0" algn="l">
              <a:spcBef>
                <a:spcPts val="0"/>
              </a:spcBef>
              <a:spcAft>
                <a:spcPts val="0"/>
              </a:spcAft>
              <a:buClr>
                <a:srgbClr val="FFFFFF"/>
              </a:buClr>
              <a:buSzPts val="1800"/>
              <a:buAutoNum type="arabicPeriod"/>
            </a:pPr>
            <a:r>
              <a:rPr lang="en-GB" sz="1800">
                <a:solidFill>
                  <a:srgbClr val="FFFFFF"/>
                </a:solidFill>
              </a:rPr>
              <a:t>New Limerick Medieval Trail  programme for Heritage Week</a:t>
            </a:r>
            <a:endParaRPr sz="1800">
              <a:solidFill>
                <a:srgbClr val="FFFFFF"/>
              </a:solidFill>
            </a:endParaRPr>
          </a:p>
          <a:p>
            <a:pPr indent="-342900" lvl="0" marL="914400" rtl="0" algn="l">
              <a:spcBef>
                <a:spcPts val="0"/>
              </a:spcBef>
              <a:spcAft>
                <a:spcPts val="0"/>
              </a:spcAft>
              <a:buClr>
                <a:srgbClr val="FFFFFF"/>
              </a:buClr>
              <a:buSzPts val="1800"/>
              <a:buAutoNum type="arabicPeriod"/>
            </a:pPr>
            <a:r>
              <a:rPr lang="en-GB" sz="1800">
                <a:solidFill>
                  <a:srgbClr val="FFFFFF"/>
                </a:solidFill>
              </a:rPr>
              <a:t>Funding for joint museums programme</a:t>
            </a:r>
            <a:endParaRPr sz="1800">
              <a:solidFill>
                <a:srgbClr val="FFFFFF"/>
              </a:solidFill>
            </a:endParaRPr>
          </a:p>
          <a:p>
            <a:pPr indent="-342900" lvl="0" marL="914400" rtl="0" algn="l">
              <a:spcBef>
                <a:spcPts val="0"/>
              </a:spcBef>
              <a:spcAft>
                <a:spcPts val="0"/>
              </a:spcAft>
              <a:buClr>
                <a:srgbClr val="FFFFFF"/>
              </a:buClr>
              <a:buSzPts val="1800"/>
              <a:buAutoNum type="arabicPeriod"/>
            </a:pPr>
            <a:r>
              <a:rPr lang="en-GB" sz="1800">
                <a:solidFill>
                  <a:srgbClr val="FFFFFF"/>
                </a:solidFill>
              </a:rPr>
              <a:t>25% of Limerick Region schools have visited the Hunt Museum</a:t>
            </a:r>
            <a:endParaRPr sz="1800">
              <a:solidFill>
                <a:srgbClr val="FFFFFF"/>
              </a:solidFill>
            </a:endParaRPr>
          </a:p>
          <a:p>
            <a:pPr indent="-342900" lvl="0" marL="914400" rtl="0" algn="l">
              <a:spcBef>
                <a:spcPts val="0"/>
              </a:spcBef>
              <a:spcAft>
                <a:spcPts val="0"/>
              </a:spcAft>
              <a:buClr>
                <a:srgbClr val="FFFFFF"/>
              </a:buClr>
              <a:buSzPts val="1800"/>
              <a:buAutoNum type="arabicPeriod"/>
            </a:pPr>
            <a:r>
              <a:rPr lang="en-GB" sz="1800">
                <a:solidFill>
                  <a:srgbClr val="FFFFFF"/>
                </a:solidFill>
              </a:rPr>
              <a:t>3 Stop-motion workshops </a:t>
            </a:r>
            <a:endParaRPr sz="18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rPr b="1" lang="en-GB" sz="1800">
                <a:solidFill>
                  <a:srgbClr val="FFFFFF"/>
                </a:solidFill>
              </a:rPr>
              <a:t>Community</a:t>
            </a:r>
            <a:endParaRPr b="1" sz="1800">
              <a:solidFill>
                <a:srgbClr val="FFFFFF"/>
              </a:solidFill>
            </a:endParaRPr>
          </a:p>
          <a:p>
            <a:pPr indent="-342900" lvl="0" marL="914400" rtl="0" algn="l">
              <a:spcBef>
                <a:spcPts val="0"/>
              </a:spcBef>
              <a:spcAft>
                <a:spcPts val="0"/>
              </a:spcAft>
              <a:buClr>
                <a:srgbClr val="FFFFFF"/>
              </a:buClr>
              <a:buSzPts val="1800"/>
              <a:buAutoNum type="arabicPeriod"/>
            </a:pPr>
            <a:r>
              <a:rPr lang="en-GB" sz="1800">
                <a:solidFill>
                  <a:srgbClr val="FFFFFF"/>
                </a:solidFill>
              </a:rPr>
              <a:t>Volunteers continue to run Primary School Workshops when funding is finished</a:t>
            </a:r>
            <a:endParaRPr sz="1800">
              <a:solidFill>
                <a:srgbClr val="FFFFFF"/>
              </a:solidFill>
            </a:endParaRPr>
          </a:p>
          <a:p>
            <a:pPr indent="-342900" lvl="0" marL="914400" rtl="0" algn="l">
              <a:spcBef>
                <a:spcPts val="0"/>
              </a:spcBef>
              <a:spcAft>
                <a:spcPts val="0"/>
              </a:spcAft>
              <a:buClr>
                <a:srgbClr val="FFFFFF"/>
              </a:buClr>
              <a:buSzPts val="1800"/>
              <a:buAutoNum type="arabicPeriod"/>
            </a:pPr>
            <a:r>
              <a:rPr lang="en-GB" sz="1800">
                <a:solidFill>
                  <a:srgbClr val="FFFFFF"/>
                </a:solidFill>
              </a:rPr>
              <a:t>The Hunt Museum is recognised as a supporter of Mental Health Charity</a:t>
            </a:r>
            <a:endParaRPr sz="18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rPr b="1" lang="en-GB" sz="1800">
                <a:solidFill>
                  <a:srgbClr val="FFFFFF"/>
                </a:solidFill>
              </a:rPr>
              <a:t>Participation:</a:t>
            </a:r>
            <a:endParaRPr b="1" sz="1800">
              <a:solidFill>
                <a:srgbClr val="FFFFFF"/>
              </a:solidFill>
            </a:endParaRPr>
          </a:p>
          <a:p>
            <a:pPr indent="-342900" lvl="0" marL="914400" rtl="0" algn="l">
              <a:spcBef>
                <a:spcPts val="0"/>
              </a:spcBef>
              <a:spcAft>
                <a:spcPts val="0"/>
              </a:spcAft>
              <a:buClr>
                <a:srgbClr val="FFFFFF"/>
              </a:buClr>
              <a:buSzPts val="1800"/>
              <a:buAutoNum type="arabicPeriod"/>
            </a:pPr>
            <a:r>
              <a:rPr lang="en-GB" sz="1800">
                <a:solidFill>
                  <a:srgbClr val="FFFFFF"/>
                </a:solidFill>
              </a:rPr>
              <a:t>Hackathon is held</a:t>
            </a:r>
            <a:endParaRPr sz="1800">
              <a:solidFill>
                <a:srgbClr val="FFFFFF"/>
              </a:solidFill>
            </a:endParaRPr>
          </a:p>
          <a:p>
            <a:pPr indent="-342900" lvl="0" marL="914400" rtl="0" algn="l">
              <a:spcBef>
                <a:spcPts val="0"/>
              </a:spcBef>
              <a:spcAft>
                <a:spcPts val="0"/>
              </a:spcAft>
              <a:buClr>
                <a:srgbClr val="FFFFFF"/>
              </a:buClr>
              <a:buSzPts val="1800"/>
              <a:buAutoNum type="arabicPeriod"/>
            </a:pPr>
            <a:r>
              <a:rPr lang="en-GB" sz="1800">
                <a:solidFill>
                  <a:srgbClr val="FFFFFF"/>
                </a:solidFill>
              </a:rPr>
              <a:t>Community of 3D Digitisers exists</a:t>
            </a:r>
            <a:endParaRPr sz="1800">
              <a:solidFill>
                <a:srgbClr val="FFFFFF"/>
              </a:solidFill>
            </a:endParaRPr>
          </a:p>
        </p:txBody>
      </p:sp>
      <p:sp>
        <p:nvSpPr>
          <p:cNvPr id="156" name="Google Shape;156;p2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60" name="Shape 160"/>
        <p:cNvGrpSpPr/>
        <p:nvPr/>
      </p:nvGrpSpPr>
      <p:grpSpPr>
        <a:xfrm>
          <a:off x="0" y="0"/>
          <a:ext cx="0" cy="0"/>
          <a:chOff x="0" y="0"/>
          <a:chExt cx="0" cy="0"/>
        </a:xfrm>
      </p:grpSpPr>
      <p:sp>
        <p:nvSpPr>
          <p:cNvPr id="161" name="Google Shape;161;p25"/>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5"/>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3 Innovation KPI’s</a:t>
            </a:r>
            <a:endParaRPr sz="3000">
              <a:solidFill>
                <a:srgbClr val="BF9000"/>
              </a:solidFill>
              <a:latin typeface="Open Sans"/>
              <a:ea typeface="Open Sans"/>
              <a:cs typeface="Open Sans"/>
              <a:sym typeface="Open Sans"/>
            </a:endParaRPr>
          </a:p>
        </p:txBody>
      </p:sp>
      <p:sp>
        <p:nvSpPr>
          <p:cNvPr id="163" name="Google Shape;163;p25"/>
          <p:cNvSpPr txBox="1"/>
          <p:nvPr/>
        </p:nvSpPr>
        <p:spPr>
          <a:xfrm>
            <a:off x="330900" y="1129800"/>
            <a:ext cx="8426100" cy="52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1"/>
                </a:solidFill>
                <a:latin typeface="Open Sans"/>
                <a:ea typeface="Open Sans"/>
                <a:cs typeface="Open Sans"/>
                <a:sym typeface="Open Sans"/>
              </a:rPr>
              <a:t>2019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rgbClr val="FFFFFF"/>
              </a:buClr>
              <a:buSzPts val="1800"/>
              <a:buAutoNum type="arabicPeriod"/>
            </a:pPr>
            <a:r>
              <a:rPr lang="en-GB" sz="1800">
                <a:solidFill>
                  <a:srgbClr val="FFFFFF"/>
                </a:solidFill>
              </a:rPr>
              <a:t>Limerick Medieval Trail up and running by June 2019</a:t>
            </a:r>
            <a:endParaRPr sz="1800">
              <a:solidFill>
                <a:srgbClr val="FFFFFF"/>
              </a:solidFill>
            </a:endParaRPr>
          </a:p>
          <a:p>
            <a:pPr indent="-342900" lvl="0" marL="457200" rtl="0" algn="l">
              <a:spcBef>
                <a:spcPts val="0"/>
              </a:spcBef>
              <a:spcAft>
                <a:spcPts val="0"/>
              </a:spcAft>
              <a:buClr>
                <a:srgbClr val="FFFFFF"/>
              </a:buClr>
              <a:buSzPts val="1800"/>
              <a:buAutoNum type="arabicPeriod"/>
            </a:pPr>
            <a:r>
              <a:rPr lang="en-GB" sz="1800">
                <a:solidFill>
                  <a:srgbClr val="FFFFFF"/>
                </a:solidFill>
              </a:rPr>
              <a:t>Partnership with LightMoves</a:t>
            </a:r>
            <a:endParaRPr sz="1800">
              <a:solidFill>
                <a:srgbClr val="FFFFFF"/>
              </a:solidFill>
            </a:endParaRPr>
          </a:p>
          <a:p>
            <a:pPr indent="-342900" lvl="0" marL="457200" rtl="0" algn="l">
              <a:spcBef>
                <a:spcPts val="0"/>
              </a:spcBef>
              <a:spcAft>
                <a:spcPts val="0"/>
              </a:spcAft>
              <a:buClr>
                <a:srgbClr val="FFFFFF"/>
              </a:buClr>
              <a:buSzPts val="1800"/>
              <a:buAutoNum type="arabicPeriod"/>
            </a:pPr>
            <a:r>
              <a:rPr lang="en-GB" sz="1800">
                <a:solidFill>
                  <a:srgbClr val="FFFFFF"/>
                </a:solidFill>
              </a:rPr>
              <a:t>Joint Education service for museums  up and running</a:t>
            </a:r>
            <a:endParaRPr sz="1800">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b="1"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64" name="Google Shape;164;p2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68" name="Shape 168"/>
        <p:cNvGrpSpPr/>
        <p:nvPr/>
      </p:nvGrpSpPr>
      <p:grpSpPr>
        <a:xfrm>
          <a:off x="0" y="0"/>
          <a:ext cx="0" cy="0"/>
          <a:chOff x="0" y="0"/>
          <a:chExt cx="0" cy="0"/>
        </a:xfrm>
      </p:grpSpPr>
      <p:sp>
        <p:nvSpPr>
          <p:cNvPr id="169" name="Google Shape;169;p26"/>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6"/>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4 Funding KPI’s</a:t>
            </a:r>
            <a:endParaRPr sz="3000">
              <a:solidFill>
                <a:srgbClr val="BF9000"/>
              </a:solidFill>
              <a:latin typeface="Open Sans"/>
              <a:ea typeface="Open Sans"/>
              <a:cs typeface="Open Sans"/>
              <a:sym typeface="Open Sans"/>
            </a:endParaRPr>
          </a:p>
        </p:txBody>
      </p:sp>
      <p:sp>
        <p:nvSpPr>
          <p:cNvPr id="171" name="Google Shape;171;p26"/>
          <p:cNvSpPr txBox="1"/>
          <p:nvPr/>
        </p:nvSpPr>
        <p:spPr>
          <a:xfrm>
            <a:off x="330900" y="1129800"/>
            <a:ext cx="8426100" cy="52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1"/>
                </a:solidFill>
                <a:latin typeface="Open Sans"/>
                <a:ea typeface="Open Sans"/>
                <a:cs typeface="Open Sans"/>
                <a:sym typeface="Open Sans"/>
              </a:rPr>
              <a:t>2019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rgbClr val="FFFFFF"/>
              </a:buClr>
              <a:buSzPts val="1800"/>
              <a:buAutoNum type="arabicPeriod"/>
            </a:pPr>
            <a:r>
              <a:rPr lang="en-GB" sz="1800">
                <a:solidFill>
                  <a:srgbClr val="FFFFFF"/>
                </a:solidFill>
              </a:rPr>
              <a:t>Public Funds increase by 10%</a:t>
            </a:r>
            <a:endParaRPr sz="1800">
              <a:solidFill>
                <a:srgbClr val="FFFFFF"/>
              </a:solidFill>
            </a:endParaRPr>
          </a:p>
          <a:p>
            <a:pPr indent="-342900" lvl="0" marL="457200" rtl="0" algn="l">
              <a:spcBef>
                <a:spcPts val="0"/>
              </a:spcBef>
              <a:spcAft>
                <a:spcPts val="0"/>
              </a:spcAft>
              <a:buClr>
                <a:srgbClr val="FFFFFF"/>
              </a:buClr>
              <a:buSzPts val="1800"/>
              <a:buAutoNum type="arabicPeriod"/>
            </a:pPr>
            <a:r>
              <a:rPr lang="en-GB" sz="1800">
                <a:solidFill>
                  <a:srgbClr val="FFFFFF"/>
                </a:solidFill>
              </a:rPr>
              <a:t>20 patrons are signed up</a:t>
            </a:r>
            <a:endParaRPr sz="1800">
              <a:solidFill>
                <a:srgbClr val="FFFFFF"/>
              </a:solidFill>
            </a:endParaRPr>
          </a:p>
          <a:p>
            <a:pPr indent="-342900" lvl="0" marL="457200" rtl="0" algn="l">
              <a:spcBef>
                <a:spcPts val="0"/>
              </a:spcBef>
              <a:spcAft>
                <a:spcPts val="0"/>
              </a:spcAft>
              <a:buClr>
                <a:srgbClr val="FFFFFF"/>
              </a:buClr>
              <a:buSzPts val="1800"/>
              <a:buAutoNum type="arabicPeriod"/>
            </a:pPr>
            <a:r>
              <a:rPr lang="en-GB" sz="1800">
                <a:solidFill>
                  <a:srgbClr val="FFFFFF"/>
                </a:solidFill>
              </a:rPr>
              <a:t>Sponsorship database in place</a:t>
            </a:r>
            <a:endParaRPr sz="1800">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b="1"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72" name="Google Shape;172;p2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76" name="Shape 176"/>
        <p:cNvGrpSpPr/>
        <p:nvPr/>
      </p:nvGrpSpPr>
      <p:grpSpPr>
        <a:xfrm>
          <a:off x="0" y="0"/>
          <a:ext cx="0" cy="0"/>
          <a:chOff x="0" y="0"/>
          <a:chExt cx="0" cy="0"/>
        </a:xfrm>
      </p:grpSpPr>
      <p:sp>
        <p:nvSpPr>
          <p:cNvPr id="177" name="Google Shape;177;p27"/>
          <p:cNvSpPr txBox="1"/>
          <p:nvPr>
            <p:ph type="title"/>
          </p:nvPr>
        </p:nvSpPr>
        <p:spPr>
          <a:xfrm>
            <a:off x="205950" y="364017"/>
            <a:ext cx="8520600" cy="7635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What does this mean for our 4 priorities: </a:t>
            </a:r>
            <a:endParaRPr sz="3000">
              <a:solidFill>
                <a:srgbClr val="BF9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400">
              <a:solidFill>
                <a:srgbClr val="000000"/>
              </a:solidFill>
            </a:endParaRPr>
          </a:p>
        </p:txBody>
      </p:sp>
      <p:sp>
        <p:nvSpPr>
          <p:cNvPr id="178" name="Google Shape;178;p27"/>
          <p:cNvSpPr txBox="1"/>
          <p:nvPr/>
        </p:nvSpPr>
        <p:spPr>
          <a:xfrm>
            <a:off x="334200" y="1575325"/>
            <a:ext cx="2919000" cy="4167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Open Sans"/>
              <a:buAutoNum type="arabicPeriod"/>
            </a:pPr>
            <a:r>
              <a:rPr lang="en-GB" sz="1800">
                <a:solidFill>
                  <a:srgbClr val="FFFFFF"/>
                </a:solidFill>
                <a:latin typeface="Open Sans"/>
                <a:ea typeface="Open Sans"/>
                <a:cs typeface="Open Sans"/>
                <a:sym typeface="Open Sans"/>
              </a:rPr>
              <a:t>Collections</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AutoNum type="arabicPeriod"/>
            </a:pPr>
            <a:r>
              <a:rPr lang="en-GB" sz="1800">
                <a:solidFill>
                  <a:srgbClr val="FFFFFF"/>
                </a:solidFill>
                <a:latin typeface="Open Sans"/>
                <a:ea typeface="Open Sans"/>
                <a:cs typeface="Open Sans"/>
                <a:sym typeface="Open Sans"/>
              </a:rPr>
              <a:t>Public Engagement</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AutoNum type="arabicPeriod"/>
            </a:pPr>
            <a:r>
              <a:rPr lang="en-GB" sz="1800">
                <a:solidFill>
                  <a:srgbClr val="FFFFFF"/>
                </a:solidFill>
                <a:latin typeface="Open Sans"/>
                <a:ea typeface="Open Sans"/>
                <a:cs typeface="Open Sans"/>
                <a:sym typeface="Open Sans"/>
              </a:rPr>
              <a:t>Innovation</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AutoNum type="arabicPeriod"/>
            </a:pPr>
            <a:r>
              <a:rPr lang="en-GB" sz="1800">
                <a:solidFill>
                  <a:srgbClr val="FFFFFF"/>
                </a:solidFill>
                <a:latin typeface="Open Sans"/>
                <a:ea typeface="Open Sans"/>
                <a:cs typeface="Open Sans"/>
                <a:sym typeface="Open Sans"/>
              </a:rPr>
              <a:t>Funding</a:t>
            </a:r>
            <a:endParaRPr sz="1800">
              <a:solidFill>
                <a:srgbClr val="FFFFFF"/>
              </a:solidFill>
              <a:latin typeface="Open Sans"/>
              <a:ea typeface="Open Sans"/>
              <a:cs typeface="Open Sans"/>
              <a:sym typeface="Open Sans"/>
            </a:endParaRPr>
          </a:p>
        </p:txBody>
      </p:sp>
      <p:pic>
        <p:nvPicPr>
          <p:cNvPr id="179" name="Google Shape;179;p27"/>
          <p:cNvPicPr preferRelativeResize="0"/>
          <p:nvPr/>
        </p:nvPicPr>
        <p:blipFill>
          <a:blip r:embed="rId3">
            <a:alphaModFix/>
          </a:blip>
          <a:stretch>
            <a:fillRect/>
          </a:stretch>
        </p:blipFill>
        <p:spPr>
          <a:xfrm>
            <a:off x="0" y="3700849"/>
            <a:ext cx="9143999" cy="2656703"/>
          </a:xfrm>
          <a:prstGeom prst="rect">
            <a:avLst/>
          </a:prstGeom>
          <a:noFill/>
          <a:ln>
            <a:noFill/>
          </a:ln>
        </p:spPr>
      </p:pic>
      <p:sp>
        <p:nvSpPr>
          <p:cNvPr id="180" name="Google Shape;180;p2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84" name="Shape 184"/>
        <p:cNvGrpSpPr/>
        <p:nvPr/>
      </p:nvGrpSpPr>
      <p:grpSpPr>
        <a:xfrm>
          <a:off x="0" y="0"/>
          <a:ext cx="0" cy="0"/>
          <a:chOff x="0" y="0"/>
          <a:chExt cx="0" cy="0"/>
        </a:xfrm>
      </p:grpSpPr>
      <p:sp>
        <p:nvSpPr>
          <p:cNvPr id="185" name="Google Shape;185;p28"/>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8"/>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rgbClr val="BF9000"/>
              </a:buClr>
              <a:buSzPts val="3000"/>
              <a:buFont typeface="Open Sans"/>
              <a:buAutoNum type="arabicPeriod"/>
            </a:pPr>
            <a:r>
              <a:rPr lang="en-GB" sz="3000">
                <a:solidFill>
                  <a:srgbClr val="BF9000"/>
                </a:solidFill>
                <a:latin typeface="Open Sans"/>
                <a:ea typeface="Open Sans"/>
                <a:cs typeface="Open Sans"/>
                <a:sym typeface="Open Sans"/>
              </a:rPr>
              <a:t>Collections</a:t>
            </a:r>
            <a:endParaRPr sz="3000">
              <a:solidFill>
                <a:srgbClr val="BF9000"/>
              </a:solidFill>
              <a:latin typeface="Open Sans"/>
              <a:ea typeface="Open Sans"/>
              <a:cs typeface="Open Sans"/>
              <a:sym typeface="Open Sans"/>
            </a:endParaRPr>
          </a:p>
        </p:txBody>
      </p:sp>
      <p:pic>
        <p:nvPicPr>
          <p:cNvPr id="187" name="Google Shape;187;p28"/>
          <p:cNvPicPr preferRelativeResize="0"/>
          <p:nvPr/>
        </p:nvPicPr>
        <p:blipFill>
          <a:blip r:embed="rId3">
            <a:alphaModFix/>
          </a:blip>
          <a:stretch>
            <a:fillRect/>
          </a:stretch>
        </p:blipFill>
        <p:spPr>
          <a:xfrm>
            <a:off x="6052025" y="119350"/>
            <a:ext cx="2990850" cy="2600325"/>
          </a:xfrm>
          <a:prstGeom prst="rect">
            <a:avLst/>
          </a:prstGeom>
          <a:noFill/>
          <a:ln>
            <a:noFill/>
          </a:ln>
        </p:spPr>
      </p:pic>
      <p:sp>
        <p:nvSpPr>
          <p:cNvPr id="188" name="Google Shape;188;p28"/>
          <p:cNvSpPr txBox="1"/>
          <p:nvPr/>
        </p:nvSpPr>
        <p:spPr>
          <a:xfrm>
            <a:off x="99000" y="1282400"/>
            <a:ext cx="6389700" cy="4835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Core collection conservation : </a:t>
            </a:r>
            <a:endParaRPr>
              <a:solidFill>
                <a:srgbClr val="FFFFFF"/>
              </a:solidFill>
              <a:latin typeface="Open Sans"/>
              <a:ea typeface="Open Sans"/>
              <a:cs typeface="Open Sans"/>
              <a:sym typeface="Open Sans"/>
            </a:endParaRPr>
          </a:p>
          <a:p>
            <a:pPr indent="0" lvl="0" marL="457200" rtl="0" algn="l">
              <a:lnSpc>
                <a:spcPct val="115000"/>
              </a:lnSpc>
              <a:spcBef>
                <a:spcPts val="0"/>
              </a:spcBef>
              <a:spcAft>
                <a:spcPts val="0"/>
              </a:spcAft>
              <a:buNone/>
            </a:pPr>
            <a:r>
              <a:rPr lang="en-GB">
                <a:solidFill>
                  <a:srgbClr val="FFFFFF"/>
                </a:solidFill>
                <a:latin typeface="Open Sans"/>
                <a:ea typeface="Open Sans"/>
                <a:cs typeface="Open Sans"/>
                <a:sym typeface="Open Sans"/>
              </a:rPr>
              <a:t>2 objects - Statues of Balthazar and Apollo and 6 items from the Ceramic collection in urgent need</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Conservation on view:  showing public how conservation is done.</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GB">
                <a:solidFill>
                  <a:srgbClr val="FFFFFF"/>
                </a:solidFill>
                <a:latin typeface="Open Sans"/>
                <a:ea typeface="Open Sans"/>
                <a:cs typeface="Open Sans"/>
                <a:sym typeface="Open Sans"/>
              </a:rPr>
              <a:t>Supported by:</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Docents:</a:t>
            </a:r>
            <a:r>
              <a:rPr lang="en-GB">
                <a:solidFill>
                  <a:srgbClr val="FFFFFF"/>
                </a:solidFill>
                <a:latin typeface="Open Sans"/>
                <a:ea typeface="Open Sans"/>
                <a:cs typeface="Open Sans"/>
                <a:sym typeface="Open Sans"/>
              </a:rPr>
              <a:t>  Tours, Conservation training; Highlight Lectures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Education:</a:t>
            </a:r>
            <a:r>
              <a:rPr lang="en-GB">
                <a:solidFill>
                  <a:srgbClr val="FFFFFF"/>
                </a:solidFill>
                <a:latin typeface="Open Sans"/>
                <a:ea typeface="Open Sans"/>
                <a:cs typeface="Open Sans"/>
                <a:sym typeface="Open Sans"/>
              </a:rPr>
              <a:t> School workshops and tours,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Marketing: </a:t>
            </a:r>
            <a:r>
              <a:rPr lang="en-GB">
                <a:solidFill>
                  <a:srgbClr val="FFFFFF"/>
                </a:solidFill>
                <a:latin typeface="Open Sans"/>
                <a:ea typeface="Open Sans"/>
                <a:cs typeface="Open Sans"/>
                <a:sym typeface="Open Sans"/>
              </a:rPr>
              <a:t>Promote tours on tourism platforms, marketing plans for education activities; </a:t>
            </a:r>
            <a:r>
              <a:rPr lang="en-GB">
                <a:solidFill>
                  <a:srgbClr val="FFFFFF"/>
                </a:solidFill>
                <a:latin typeface="Open Sans"/>
                <a:ea typeface="Open Sans"/>
                <a:cs typeface="Open Sans"/>
                <a:sym typeface="Open Sans"/>
              </a:rPr>
              <a:t>Share conservation online</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1">
              <a:solidFill>
                <a:schemeClr val="lt1"/>
              </a:solidFill>
              <a:latin typeface="Open Sans"/>
              <a:ea typeface="Open Sans"/>
              <a:cs typeface="Open Sans"/>
              <a:sym typeface="Open Sans"/>
            </a:endParaRPr>
          </a:p>
        </p:txBody>
      </p:sp>
      <p:sp>
        <p:nvSpPr>
          <p:cNvPr id="189" name="Google Shape;189;p28"/>
          <p:cNvSpPr txBox="1"/>
          <p:nvPr/>
        </p:nvSpPr>
        <p:spPr>
          <a:xfrm>
            <a:off x="6383375" y="3632750"/>
            <a:ext cx="2817000" cy="260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400"/>
              </a:spcAft>
              <a:buNone/>
            </a:pPr>
            <a:r>
              <a:rPr lang="en-GB" sz="1800">
                <a:solidFill>
                  <a:srgbClr val="BF9000"/>
                </a:solidFill>
                <a:latin typeface="Open Sans"/>
                <a:ea typeface="Open Sans"/>
                <a:cs typeface="Open Sans"/>
                <a:sym typeface="Open Sans"/>
              </a:rPr>
              <a:t>Action 1:  Continue our work to maintain and present all three Collections within the museum. </a:t>
            </a:r>
            <a:endParaRPr sz="1800">
              <a:solidFill>
                <a:srgbClr val="BF9000"/>
              </a:solidFill>
              <a:latin typeface="Open Sans"/>
              <a:ea typeface="Open Sans"/>
              <a:cs typeface="Open Sans"/>
              <a:sym typeface="Open Sans"/>
            </a:endParaRPr>
          </a:p>
        </p:txBody>
      </p:sp>
      <p:sp>
        <p:nvSpPr>
          <p:cNvPr id="190" name="Google Shape;190;p2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191" name="Google Shape;191;p28"/>
          <p:cNvSpPr txBox="1"/>
          <p:nvPr/>
        </p:nvSpPr>
        <p:spPr>
          <a:xfrm>
            <a:off x="330900" y="5514275"/>
            <a:ext cx="8549400" cy="107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KPI’s:  8 objects fully conserved</a:t>
            </a:r>
            <a:endParaRPr>
              <a:solidFill>
                <a:srgbClr val="FFFFFF"/>
              </a:solidFill>
            </a:endParaRPr>
          </a:p>
          <a:p>
            <a:pPr indent="0" lvl="0" marL="0" rtl="0" algn="l">
              <a:spcBef>
                <a:spcPts val="0"/>
              </a:spcBef>
              <a:spcAft>
                <a:spcPts val="0"/>
              </a:spcAft>
              <a:buNone/>
            </a:pPr>
            <a:r>
              <a:rPr lang="en-GB">
                <a:solidFill>
                  <a:srgbClr val="FFFFFF"/>
                </a:solidFill>
              </a:rPr>
              <a:t>	  Interest in conservation increased measured by visitors leaving comments  and online interest</a:t>
            </a:r>
            <a:endParaRPr>
              <a:solidFill>
                <a:srgbClr val="FFFFFF"/>
              </a:solidFill>
            </a:endParaRPr>
          </a:p>
          <a:p>
            <a:pPr indent="0" lvl="0" marL="0" rtl="0" algn="l">
              <a:spcBef>
                <a:spcPts val="0"/>
              </a:spcBef>
              <a:spcAft>
                <a:spcPts val="0"/>
              </a:spcAft>
              <a:buNone/>
            </a:pPr>
            <a:r>
              <a:rPr lang="en-GB">
                <a:solidFill>
                  <a:srgbClr val="FFFFFF"/>
                </a:solidFill>
              </a:rPr>
              <a:t>           Tours visiting the museum increasing by 20% from 2018 numbers</a:t>
            </a:r>
            <a:endParaRPr>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Collections  </a:t>
            </a:r>
            <a:endParaRPr/>
          </a:p>
        </p:txBody>
      </p:sp>
      <p:sp>
        <p:nvSpPr>
          <p:cNvPr id="197" name="Google Shape;197;p29"/>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sz="1400"/>
              <a:t>Naomi </a:t>
            </a:r>
            <a:r>
              <a:rPr b="1" lang="en-GB" sz="1400">
                <a:solidFill>
                  <a:schemeClr val="dk1"/>
                </a:solidFill>
                <a:latin typeface="Open Sans"/>
                <a:ea typeface="Open Sans"/>
                <a:cs typeface="Open Sans"/>
                <a:sym typeface="Open Sans"/>
              </a:rPr>
              <a:t>Timeline:</a:t>
            </a:r>
            <a:r>
              <a:rPr lang="en-GB" sz="1400">
                <a:solidFill>
                  <a:schemeClr val="dk1"/>
                </a:solidFill>
                <a:latin typeface="Open Sans"/>
                <a:ea typeface="Open Sans"/>
                <a:cs typeface="Open Sans"/>
                <a:sym typeface="Open Sans"/>
              </a:rPr>
              <a:t> January - September	</a:t>
            </a:r>
            <a:r>
              <a:rPr b="1" lang="en-GB" sz="1400">
                <a:solidFill>
                  <a:schemeClr val="dk1"/>
                </a:solidFill>
                <a:latin typeface="Open Sans"/>
                <a:ea typeface="Open Sans"/>
                <a:cs typeface="Open Sans"/>
                <a:sym typeface="Open Sans"/>
              </a:rPr>
              <a:t>Budget: </a:t>
            </a:r>
            <a:r>
              <a:rPr lang="en-GB" sz="1400">
                <a:solidFill>
                  <a:schemeClr val="dk1"/>
                </a:solidFill>
                <a:latin typeface="Open Sans"/>
                <a:ea typeface="Open Sans"/>
                <a:cs typeface="Open Sans"/>
                <a:sym typeface="Open Sans"/>
              </a:rPr>
              <a:t>Gertrude Hunt Fund  - cost €7k</a:t>
            </a:r>
            <a:endParaRPr b="1"/>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T1.1 </a:t>
            </a:r>
            <a:r>
              <a:rPr b="1" lang="en-GB" sz="1400">
                <a:solidFill>
                  <a:srgbClr val="000000"/>
                </a:solidFill>
                <a:latin typeface="Open Sans"/>
                <a:ea typeface="Open Sans"/>
                <a:cs typeface="Open Sans"/>
                <a:sym typeface="Open Sans"/>
              </a:rPr>
              <a:t>Conservation  on View -</a:t>
            </a:r>
            <a:r>
              <a:rPr lang="en-GB" sz="1400">
                <a:solidFill>
                  <a:srgbClr val="000000"/>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T1.1.1 </a:t>
            </a:r>
            <a:r>
              <a:rPr i="1" lang="en-GB" sz="1400">
                <a:solidFill>
                  <a:schemeClr val="dk1"/>
                </a:solidFill>
                <a:latin typeface="Open Sans"/>
                <a:ea typeface="Open Sans"/>
                <a:cs typeface="Open Sans"/>
                <a:sym typeface="Open Sans"/>
              </a:rPr>
              <a:t>Statues of Balthazar and Apollo  </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T1.1.2 Liaise with Wood Conservator dates for conservation  Q1</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T1.1.3 Apollo to be conserved on site for viewing by public Q2/Q3</a:t>
            </a:r>
            <a:endParaRPr sz="1400">
              <a:solidFill>
                <a:schemeClr val="dk1"/>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T1.1.3 .1 Liaise with Marketing to promote all conservation work and on website </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T1.1.4  Arrange transport of Balthazar to Conservator’s studio Q3</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T1.1.5  Organise conservation workshop/talk for Docents and public when conservator on site Q2</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198" name="Google Shape;198;p2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Collections  </a:t>
            </a:r>
            <a:endParaRPr/>
          </a:p>
        </p:txBody>
      </p:sp>
      <p:sp>
        <p:nvSpPr>
          <p:cNvPr id="204" name="Google Shape;204;p30"/>
          <p:cNvSpPr txBox="1"/>
          <p:nvPr>
            <p:ph idx="1" type="body"/>
          </p:nvPr>
        </p:nvSpPr>
        <p:spPr>
          <a:xfrm>
            <a:off x="311700" y="1356874"/>
            <a:ext cx="8520600" cy="500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sz="1400"/>
              <a:t>Naomi</a:t>
            </a:r>
            <a:r>
              <a:rPr b="1" lang="en-GB"/>
              <a:t> </a:t>
            </a:r>
            <a:r>
              <a:rPr b="1" lang="en-GB" sz="1400">
                <a:solidFill>
                  <a:schemeClr val="dk1"/>
                </a:solidFill>
                <a:latin typeface="Open Sans"/>
                <a:ea typeface="Open Sans"/>
                <a:cs typeface="Open Sans"/>
                <a:sym typeface="Open Sans"/>
              </a:rPr>
              <a:t>Budget: </a:t>
            </a:r>
            <a:r>
              <a:rPr lang="en-GB" sz="1400">
                <a:solidFill>
                  <a:schemeClr val="dk1"/>
                </a:solidFill>
                <a:latin typeface="Open Sans"/>
                <a:ea typeface="Open Sans"/>
                <a:cs typeface="Open Sans"/>
                <a:sym typeface="Open Sans"/>
              </a:rPr>
              <a:t>Gertrude Hunt Fund  	</a:t>
            </a:r>
            <a:r>
              <a:rPr b="1" lang="en-GB" sz="1400">
                <a:solidFill>
                  <a:schemeClr val="dk1"/>
                </a:solidFill>
                <a:latin typeface="Open Sans"/>
                <a:ea typeface="Open Sans"/>
                <a:cs typeface="Open Sans"/>
                <a:sym typeface="Open Sans"/>
              </a:rPr>
              <a:t>Timeline: </a:t>
            </a:r>
            <a:r>
              <a:rPr lang="en-GB" sz="1400">
                <a:solidFill>
                  <a:schemeClr val="dk1"/>
                </a:solidFill>
                <a:latin typeface="Open Sans"/>
                <a:ea typeface="Open Sans"/>
                <a:cs typeface="Open Sans"/>
                <a:sym typeface="Open Sans"/>
              </a:rPr>
              <a:t>April - September</a:t>
            </a:r>
            <a:endParaRPr b="1" i="1"/>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T1.2.  </a:t>
            </a:r>
            <a:r>
              <a:rPr i="1" lang="en-GB" sz="1400">
                <a:solidFill>
                  <a:srgbClr val="000000"/>
                </a:solidFill>
                <a:latin typeface="Open Sans"/>
                <a:ea typeface="Open Sans"/>
                <a:cs typeface="Open Sans"/>
                <a:sym typeface="Open Sans"/>
              </a:rPr>
              <a:t>Conservation - conservation of 6 ceramic objects identified as urgent.</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T1.2.1 Identify ceramic conservator  </a:t>
            </a:r>
            <a:r>
              <a:rPr i="1" lang="en-GB" sz="1400">
                <a:solidFill>
                  <a:srgbClr val="000000"/>
                </a:solidFill>
                <a:latin typeface="Open Sans"/>
                <a:ea typeface="Open Sans"/>
                <a:cs typeface="Open Sans"/>
                <a:sym typeface="Open Sans"/>
              </a:rPr>
              <a:t>April</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T1.2.2 Liaise if work can be done in the museum on view to public or in studio </a:t>
            </a:r>
            <a:r>
              <a:rPr i="1" lang="en-GB" sz="1400">
                <a:solidFill>
                  <a:srgbClr val="000000"/>
                </a:solidFill>
                <a:latin typeface="Open Sans"/>
                <a:ea typeface="Open Sans"/>
                <a:cs typeface="Open Sans"/>
                <a:sym typeface="Open Sans"/>
              </a:rPr>
              <a:t>Q2</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T1.2.3 </a:t>
            </a:r>
            <a:r>
              <a:rPr lang="en-GB" sz="1400">
                <a:solidFill>
                  <a:schemeClr val="dk1"/>
                </a:solidFill>
                <a:latin typeface="Open Sans"/>
                <a:ea typeface="Open Sans"/>
                <a:cs typeface="Open Sans"/>
                <a:sym typeface="Open Sans"/>
              </a:rPr>
              <a:t>Liaise with Marketing to promote all conservation work and on website </a:t>
            </a:r>
            <a:r>
              <a:rPr i="1" lang="en-GB" sz="1400">
                <a:solidFill>
                  <a:schemeClr val="dk1"/>
                </a:solidFill>
                <a:latin typeface="Open Sans"/>
                <a:ea typeface="Open Sans"/>
                <a:cs typeface="Open Sans"/>
                <a:sym typeface="Open Sans"/>
              </a:rPr>
              <a:t> Q2-Q4</a:t>
            </a:r>
            <a:endParaRPr i="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T1.2.4 Arrange packing and transport if required </a:t>
            </a:r>
            <a:r>
              <a:rPr i="1" lang="en-GB" sz="1400">
                <a:solidFill>
                  <a:schemeClr val="dk1"/>
                </a:solidFill>
                <a:latin typeface="Open Sans"/>
                <a:ea typeface="Open Sans"/>
                <a:cs typeface="Open Sans"/>
                <a:sym typeface="Open Sans"/>
              </a:rPr>
              <a:t> Q2-Q4</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T1.2.5  Arrange conservation workshop/talk for Docents and public </a:t>
            </a:r>
            <a:r>
              <a:rPr i="1" lang="en-GB" sz="1400">
                <a:solidFill>
                  <a:schemeClr val="dk1"/>
                </a:solidFill>
                <a:latin typeface="Open Sans"/>
                <a:ea typeface="Open Sans"/>
                <a:cs typeface="Open Sans"/>
                <a:sym typeface="Open Sans"/>
              </a:rPr>
              <a:t> Q2-Q4</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205" name="Google Shape;205;p3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209" name="Shape 209"/>
        <p:cNvGrpSpPr/>
        <p:nvPr/>
      </p:nvGrpSpPr>
      <p:grpSpPr>
        <a:xfrm>
          <a:off x="0" y="0"/>
          <a:ext cx="0" cy="0"/>
          <a:chOff x="0" y="0"/>
          <a:chExt cx="0" cy="0"/>
        </a:xfrm>
      </p:grpSpPr>
      <p:sp>
        <p:nvSpPr>
          <p:cNvPr id="210" name="Google Shape;210;p31"/>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1"/>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rgbClr val="BF9000"/>
              </a:buClr>
              <a:buSzPts val="3000"/>
              <a:buFont typeface="Open Sans"/>
              <a:buAutoNum type="arabicPeriod"/>
            </a:pPr>
            <a:r>
              <a:rPr lang="en-GB" sz="3000">
                <a:solidFill>
                  <a:srgbClr val="BF9000"/>
                </a:solidFill>
                <a:latin typeface="Open Sans"/>
                <a:ea typeface="Open Sans"/>
                <a:cs typeface="Open Sans"/>
                <a:sym typeface="Open Sans"/>
              </a:rPr>
              <a:t>Collections</a:t>
            </a:r>
            <a:endParaRPr sz="3000">
              <a:solidFill>
                <a:srgbClr val="BF9000"/>
              </a:solidFill>
              <a:latin typeface="Open Sans"/>
              <a:ea typeface="Open Sans"/>
              <a:cs typeface="Open Sans"/>
              <a:sym typeface="Open Sans"/>
            </a:endParaRPr>
          </a:p>
        </p:txBody>
      </p:sp>
      <p:pic>
        <p:nvPicPr>
          <p:cNvPr id="212" name="Google Shape;212;p31"/>
          <p:cNvPicPr preferRelativeResize="0"/>
          <p:nvPr/>
        </p:nvPicPr>
        <p:blipFill>
          <a:blip r:embed="rId3">
            <a:alphaModFix/>
          </a:blip>
          <a:stretch>
            <a:fillRect/>
          </a:stretch>
        </p:blipFill>
        <p:spPr>
          <a:xfrm>
            <a:off x="5910500" y="400700"/>
            <a:ext cx="2990850" cy="2600325"/>
          </a:xfrm>
          <a:prstGeom prst="rect">
            <a:avLst/>
          </a:prstGeom>
          <a:noFill/>
          <a:ln>
            <a:noFill/>
          </a:ln>
        </p:spPr>
      </p:pic>
      <p:sp>
        <p:nvSpPr>
          <p:cNvPr id="213" name="Google Shape;213;p31"/>
          <p:cNvSpPr txBox="1"/>
          <p:nvPr/>
        </p:nvSpPr>
        <p:spPr>
          <a:xfrm>
            <a:off x="86600" y="1063250"/>
            <a:ext cx="5997900" cy="5169900"/>
          </a:xfrm>
          <a:prstGeom prst="rect">
            <a:avLst/>
          </a:prstGeom>
          <a:noFill/>
          <a:ln>
            <a:noFill/>
          </a:ln>
        </p:spPr>
        <p:txBody>
          <a:bodyPr anchorCtr="0" anchor="t" bIns="91425" lIns="91425" spcFirstLastPara="1" rIns="91425" wrap="square" tIns="91425">
            <a:noAutofit/>
          </a:bodyPr>
          <a:lstStyle/>
          <a:p>
            <a:pPr indent="-317500" lvl="1"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Europeana Archaeology work</a:t>
            </a:r>
            <a:endParaRPr>
              <a:solidFill>
                <a:srgbClr val="FFFFFF"/>
              </a:solidFill>
              <a:latin typeface="Open Sans"/>
              <a:ea typeface="Open Sans"/>
              <a:cs typeface="Open Sans"/>
              <a:sym typeface="Open Sans"/>
            </a:endParaRPr>
          </a:p>
          <a:p>
            <a:pPr indent="-317500" lvl="1"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New collection management system</a:t>
            </a:r>
            <a:endParaRPr>
              <a:solidFill>
                <a:srgbClr val="FFFFFF"/>
              </a:solidFill>
              <a:latin typeface="Open Sans"/>
              <a:ea typeface="Open Sans"/>
              <a:cs typeface="Open Sans"/>
              <a:sym typeface="Open Sans"/>
            </a:endParaRPr>
          </a:p>
          <a:p>
            <a:pPr indent="-317500" lvl="2" marL="1371600" rtl="0" algn="l">
              <a:lnSpc>
                <a:spcPct val="115000"/>
              </a:lnSpc>
              <a:spcBef>
                <a:spcPts val="0"/>
              </a:spcBef>
              <a:spcAft>
                <a:spcPts val="0"/>
              </a:spcAft>
              <a:buClr>
                <a:srgbClr val="FFFFFF"/>
              </a:buClr>
              <a:buSzPts val="1400"/>
              <a:buFont typeface="Open Sans"/>
              <a:buAutoNum type="romanLcPeriod"/>
            </a:pPr>
            <a:r>
              <a:rPr lang="en-GB">
                <a:solidFill>
                  <a:srgbClr val="FFFFFF"/>
                </a:solidFill>
                <a:latin typeface="Open Sans"/>
                <a:ea typeface="Open Sans"/>
                <a:cs typeface="Open Sans"/>
                <a:sym typeface="Open Sans"/>
              </a:rPr>
              <a:t>Add 2000 Hunt Museum Core Collection objects</a:t>
            </a:r>
            <a:endParaRPr>
              <a:solidFill>
                <a:srgbClr val="FFFFFF"/>
              </a:solidFill>
              <a:latin typeface="Open Sans"/>
              <a:ea typeface="Open Sans"/>
              <a:cs typeface="Open Sans"/>
              <a:sym typeface="Open Sans"/>
            </a:endParaRPr>
          </a:p>
          <a:p>
            <a:pPr indent="-317500" lvl="1"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Identify and prepare 100 objects for 3D digitisation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GB">
                <a:solidFill>
                  <a:srgbClr val="FFFFFF"/>
                </a:solidFill>
                <a:latin typeface="Open Sans"/>
                <a:ea typeface="Open Sans"/>
                <a:cs typeface="Open Sans"/>
                <a:sym typeface="Open Sans"/>
              </a:rPr>
              <a:t>Supported by: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Docents:  </a:t>
            </a:r>
            <a:r>
              <a:rPr lang="en-GB">
                <a:solidFill>
                  <a:srgbClr val="FFFFFF"/>
                </a:solidFill>
                <a:latin typeface="Open Sans"/>
                <a:ea typeface="Open Sans"/>
                <a:cs typeface="Open Sans"/>
                <a:sym typeface="Open Sans"/>
              </a:rPr>
              <a:t>Collection Management System</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Education:  </a:t>
            </a:r>
            <a:r>
              <a:rPr lang="en-GB">
                <a:solidFill>
                  <a:srgbClr val="FFFFFF"/>
                </a:solidFill>
                <a:latin typeface="Open Sans"/>
                <a:ea typeface="Open Sans"/>
                <a:cs typeface="Open Sans"/>
                <a:sym typeface="Open Sans"/>
              </a:rPr>
              <a:t>3 editathons to upload data to wikipedia and possible wikipedian in residence</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Community: </a:t>
            </a:r>
            <a:r>
              <a:rPr lang="en-GB">
                <a:solidFill>
                  <a:srgbClr val="FFFFFF"/>
                </a:solidFill>
                <a:latin typeface="Open Sans"/>
                <a:ea typeface="Open Sans"/>
                <a:cs typeface="Open Sans"/>
                <a:sym typeface="Open Sans"/>
              </a:rPr>
              <a:t>3D digitisation group training &amp; workshops, 3D scans made into 3D printed models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Marketing: </a:t>
            </a:r>
            <a:r>
              <a:rPr lang="en-GB">
                <a:solidFill>
                  <a:srgbClr val="FFFFFF"/>
                </a:solidFill>
                <a:latin typeface="Open Sans"/>
                <a:ea typeface="Open Sans"/>
                <a:cs typeface="Open Sans"/>
                <a:sym typeface="Open Sans"/>
              </a:rPr>
              <a:t>Campaigns on each of digitise objects linked to blogs and object of the month</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Funding: </a:t>
            </a:r>
            <a:r>
              <a:rPr lang="en-GB">
                <a:solidFill>
                  <a:srgbClr val="FFFFFF"/>
                </a:solidFill>
                <a:latin typeface="Open Sans"/>
                <a:ea typeface="Open Sans"/>
                <a:cs typeface="Open Sans"/>
                <a:sym typeface="Open Sans"/>
              </a:rPr>
              <a:t>3D printing garden objects</a:t>
            </a:r>
            <a:endParaRPr>
              <a:solidFill>
                <a:srgbClr val="FFFFFF"/>
              </a:solidFill>
              <a:latin typeface="Open Sans"/>
              <a:ea typeface="Open Sans"/>
              <a:cs typeface="Open Sans"/>
              <a:sym typeface="Open Sans"/>
            </a:endParaRPr>
          </a:p>
        </p:txBody>
      </p:sp>
      <p:sp>
        <p:nvSpPr>
          <p:cNvPr id="214" name="Google Shape;214;p31"/>
          <p:cNvSpPr txBox="1"/>
          <p:nvPr/>
        </p:nvSpPr>
        <p:spPr>
          <a:xfrm>
            <a:off x="5980825" y="3632750"/>
            <a:ext cx="3219600" cy="270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400"/>
              </a:spcAft>
              <a:buNone/>
            </a:pPr>
            <a:r>
              <a:rPr lang="en-GB" sz="1800">
                <a:solidFill>
                  <a:srgbClr val="BF9000"/>
                </a:solidFill>
                <a:latin typeface="Open Sans"/>
                <a:ea typeface="Open Sans"/>
                <a:cs typeface="Open Sans"/>
                <a:sym typeface="Open Sans"/>
              </a:rPr>
              <a:t>Action </a:t>
            </a:r>
            <a:r>
              <a:rPr lang="en-GB" sz="1800">
                <a:solidFill>
                  <a:srgbClr val="BF9000"/>
                </a:solidFill>
                <a:latin typeface="Open Sans"/>
                <a:ea typeface="Open Sans"/>
                <a:cs typeface="Open Sans"/>
                <a:sym typeface="Open Sans"/>
              </a:rPr>
              <a:t>2: </a:t>
            </a:r>
            <a:r>
              <a:rPr lang="en-GB" sz="1800">
                <a:solidFill>
                  <a:srgbClr val="BF9000"/>
                </a:solidFill>
                <a:latin typeface="Open Sans"/>
                <a:ea typeface="Open Sans"/>
                <a:cs typeface="Open Sans"/>
                <a:sym typeface="Open Sans"/>
              </a:rPr>
              <a:t> Extend our reach through high quality digitisation, in particular 3D digitisation, and placing of the collections online, under open licenses and 3D printed versions of our objects for garden and street use.</a:t>
            </a:r>
            <a:r>
              <a:rPr lang="en-GB" sz="1200">
                <a:solidFill>
                  <a:srgbClr val="666666"/>
                </a:solidFill>
              </a:rPr>
              <a:t>.</a:t>
            </a:r>
            <a:endParaRPr sz="1800">
              <a:solidFill>
                <a:srgbClr val="BF9000"/>
              </a:solidFill>
              <a:latin typeface="Open Sans"/>
              <a:ea typeface="Open Sans"/>
              <a:cs typeface="Open Sans"/>
              <a:sym typeface="Open Sans"/>
            </a:endParaRPr>
          </a:p>
        </p:txBody>
      </p:sp>
      <p:sp>
        <p:nvSpPr>
          <p:cNvPr id="215" name="Google Shape;215;p3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216" name="Google Shape;216;p31"/>
          <p:cNvSpPr txBox="1"/>
          <p:nvPr/>
        </p:nvSpPr>
        <p:spPr>
          <a:xfrm>
            <a:off x="685900" y="5778050"/>
            <a:ext cx="49764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KPI’s:  100 objects rendered as 3D Digitisations</a:t>
            </a:r>
            <a:endParaRPr>
              <a:solidFill>
                <a:srgbClr val="FFFFFF"/>
              </a:solidFill>
            </a:endParaRPr>
          </a:p>
          <a:p>
            <a:pPr indent="0" lvl="0" marL="0" rtl="0" algn="l">
              <a:spcBef>
                <a:spcPts val="0"/>
              </a:spcBef>
              <a:spcAft>
                <a:spcPts val="0"/>
              </a:spcAft>
              <a:buNone/>
            </a:pPr>
            <a:r>
              <a:rPr lang="en-GB">
                <a:solidFill>
                  <a:srgbClr val="FFFFFF"/>
                </a:solidFill>
              </a:rPr>
              <a:t>	   10 objects printed at 2X human scale</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205950" y="364017"/>
            <a:ext cx="8520600" cy="7635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Staff Responsibility &amp; Resource</a:t>
            </a:r>
            <a:endParaRPr sz="3000">
              <a:solidFill>
                <a:srgbClr val="BF9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400">
              <a:solidFill>
                <a:srgbClr val="000000"/>
              </a:solidFill>
            </a:endParaRPr>
          </a:p>
        </p:txBody>
      </p:sp>
      <p:pic>
        <p:nvPicPr>
          <p:cNvPr id="65" name="Google Shape;65;p14"/>
          <p:cNvPicPr preferRelativeResize="0"/>
          <p:nvPr/>
        </p:nvPicPr>
        <p:blipFill>
          <a:blip r:embed="rId3">
            <a:alphaModFix/>
          </a:blip>
          <a:stretch>
            <a:fillRect/>
          </a:stretch>
        </p:blipFill>
        <p:spPr>
          <a:xfrm>
            <a:off x="5543800" y="3039625"/>
            <a:ext cx="3600200" cy="3689400"/>
          </a:xfrm>
          <a:prstGeom prst="rect">
            <a:avLst/>
          </a:prstGeom>
          <a:noFill/>
          <a:ln>
            <a:noFill/>
          </a:ln>
        </p:spPr>
      </p:pic>
      <p:sp>
        <p:nvSpPr>
          <p:cNvPr id="66" name="Google Shape;66;p14"/>
          <p:cNvSpPr txBox="1"/>
          <p:nvPr/>
        </p:nvSpPr>
        <p:spPr>
          <a:xfrm>
            <a:off x="0" y="902475"/>
            <a:ext cx="6236100" cy="4392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GB" sz="1800">
                <a:solidFill>
                  <a:srgbClr val="FFFFFF"/>
                </a:solidFill>
                <a:latin typeface="Open Sans"/>
                <a:ea typeface="Open Sans"/>
                <a:cs typeface="Open Sans"/>
                <a:sym typeface="Open Sans"/>
              </a:rPr>
              <a:t>Priorities: </a:t>
            </a:r>
            <a:endParaRPr b="1" sz="1800">
              <a:solidFill>
                <a:srgbClr val="FFFFFF"/>
              </a:solidFill>
              <a:latin typeface="Open Sans"/>
              <a:ea typeface="Open Sans"/>
              <a:cs typeface="Open Sans"/>
              <a:sym typeface="Open Sans"/>
            </a:endParaRPr>
          </a:p>
          <a:p>
            <a:pPr indent="0" lvl="0" marL="457200" rtl="0" algn="l">
              <a:spcBef>
                <a:spcPts val="0"/>
              </a:spcBef>
              <a:spcAft>
                <a:spcPts val="0"/>
              </a:spcAft>
              <a:buNone/>
            </a:pPr>
            <a:r>
              <a:rPr lang="en-GB" sz="1800">
                <a:solidFill>
                  <a:srgbClr val="FFFFFF"/>
                </a:solidFill>
                <a:latin typeface="Open Sans"/>
                <a:ea typeface="Open Sans"/>
                <a:cs typeface="Open Sans"/>
                <a:sym typeface="Open Sans"/>
              </a:rPr>
              <a:t>Collections - led by Naomi + 1 FTE</a:t>
            </a:r>
            <a:endParaRPr sz="1800">
              <a:solidFill>
                <a:srgbClr val="FFFFFF"/>
              </a:solidFill>
              <a:latin typeface="Open Sans"/>
              <a:ea typeface="Open Sans"/>
              <a:cs typeface="Open Sans"/>
              <a:sym typeface="Open Sans"/>
            </a:endParaRPr>
          </a:p>
          <a:p>
            <a:pPr indent="0" lvl="0" marL="457200" rtl="0" algn="l">
              <a:spcBef>
                <a:spcPts val="0"/>
              </a:spcBef>
              <a:spcAft>
                <a:spcPts val="0"/>
              </a:spcAft>
              <a:buNone/>
            </a:pPr>
            <a:r>
              <a:rPr lang="en-GB" sz="1800">
                <a:solidFill>
                  <a:srgbClr val="FFFFFF"/>
                </a:solidFill>
                <a:latin typeface="Open Sans"/>
                <a:ea typeface="Open Sans"/>
                <a:cs typeface="Open Sans"/>
                <a:sym typeface="Open Sans"/>
              </a:rPr>
              <a:t>Public Engagement: </a:t>
            </a:r>
            <a:endParaRPr sz="1800">
              <a:solidFill>
                <a:srgbClr val="FFFFFF"/>
              </a:solidFill>
              <a:latin typeface="Open Sans"/>
              <a:ea typeface="Open Sans"/>
              <a:cs typeface="Open Sans"/>
              <a:sym typeface="Open Sans"/>
            </a:endParaRPr>
          </a:p>
          <a:p>
            <a:pPr indent="457200" lvl="0" marL="457200" rtl="0" algn="l">
              <a:spcBef>
                <a:spcPts val="0"/>
              </a:spcBef>
              <a:spcAft>
                <a:spcPts val="0"/>
              </a:spcAft>
              <a:buClr>
                <a:schemeClr val="dk1"/>
              </a:buClr>
              <a:buSzPts val="1100"/>
              <a:buFont typeface="Arial"/>
              <a:buNone/>
            </a:pPr>
            <a:r>
              <a:rPr lang="en-GB" sz="1800">
                <a:solidFill>
                  <a:srgbClr val="FFFFFF"/>
                </a:solidFill>
                <a:latin typeface="Open Sans"/>
                <a:ea typeface="Open Sans"/>
                <a:cs typeface="Open Sans"/>
                <a:sym typeface="Open Sans"/>
              </a:rPr>
              <a:t>Exhibitions - led by Naomi - 1 intern</a:t>
            </a:r>
            <a:endParaRPr sz="1800">
              <a:solidFill>
                <a:srgbClr val="FFFFFF"/>
              </a:solidFill>
              <a:latin typeface="Open Sans"/>
              <a:ea typeface="Open Sans"/>
              <a:cs typeface="Open Sans"/>
              <a:sym typeface="Open Sans"/>
            </a:endParaRPr>
          </a:p>
          <a:p>
            <a:pPr indent="457200" lvl="0" marL="457200" rtl="0" algn="l">
              <a:spcBef>
                <a:spcPts val="0"/>
              </a:spcBef>
              <a:spcAft>
                <a:spcPts val="0"/>
              </a:spcAft>
              <a:buNone/>
            </a:pPr>
            <a:r>
              <a:rPr lang="en-GB" sz="1800">
                <a:solidFill>
                  <a:srgbClr val="FFFFFF"/>
                </a:solidFill>
                <a:latin typeface="Open Sans"/>
                <a:ea typeface="Open Sans"/>
                <a:cs typeface="Open Sans"/>
                <a:sym typeface="Open Sans"/>
              </a:rPr>
              <a:t>Education - led by Maria - 1 assistant + intern</a:t>
            </a:r>
            <a:endParaRPr sz="1800">
              <a:solidFill>
                <a:srgbClr val="FFFFFF"/>
              </a:solidFill>
              <a:latin typeface="Open Sans"/>
              <a:ea typeface="Open Sans"/>
              <a:cs typeface="Open Sans"/>
              <a:sym typeface="Open Sans"/>
            </a:endParaRPr>
          </a:p>
          <a:p>
            <a:pPr indent="457200" lvl="0" marL="457200" rtl="0" algn="l">
              <a:spcBef>
                <a:spcPts val="0"/>
              </a:spcBef>
              <a:spcAft>
                <a:spcPts val="0"/>
              </a:spcAft>
              <a:buNone/>
            </a:pPr>
            <a:r>
              <a:rPr lang="en-GB" sz="1800">
                <a:solidFill>
                  <a:srgbClr val="FFFFFF"/>
                </a:solidFill>
                <a:latin typeface="Open Sans"/>
                <a:ea typeface="Open Sans"/>
                <a:cs typeface="Open Sans"/>
                <a:sym typeface="Open Sans"/>
              </a:rPr>
              <a:t>Community - led by Linda</a:t>
            </a:r>
            <a:endParaRPr sz="1800">
              <a:solidFill>
                <a:srgbClr val="FFFFFF"/>
              </a:solidFill>
              <a:latin typeface="Open Sans"/>
              <a:ea typeface="Open Sans"/>
              <a:cs typeface="Open Sans"/>
              <a:sym typeface="Open Sans"/>
            </a:endParaRPr>
          </a:p>
          <a:p>
            <a:pPr indent="0" lvl="0" marL="457200" rtl="0" algn="l">
              <a:spcBef>
                <a:spcPts val="0"/>
              </a:spcBef>
              <a:spcAft>
                <a:spcPts val="0"/>
              </a:spcAft>
              <a:buNone/>
            </a:pPr>
            <a:r>
              <a:rPr lang="en-GB" sz="1800">
                <a:solidFill>
                  <a:srgbClr val="FFFFFF"/>
                </a:solidFill>
                <a:latin typeface="Open Sans"/>
                <a:ea typeface="Open Sans"/>
                <a:cs typeface="Open Sans"/>
                <a:sym typeface="Open Sans"/>
              </a:rPr>
              <a:t>Innovation - led by Jill (wikipedian vacancy)</a:t>
            </a:r>
            <a:endParaRPr sz="1800">
              <a:solidFill>
                <a:srgbClr val="FFFFFF"/>
              </a:solidFill>
              <a:latin typeface="Open Sans"/>
              <a:ea typeface="Open Sans"/>
              <a:cs typeface="Open Sans"/>
              <a:sym typeface="Open Sans"/>
            </a:endParaRPr>
          </a:p>
          <a:p>
            <a:pPr indent="0" lvl="0" marL="457200" rtl="0" algn="l">
              <a:spcBef>
                <a:spcPts val="0"/>
              </a:spcBef>
              <a:spcAft>
                <a:spcPts val="0"/>
              </a:spcAft>
              <a:buNone/>
            </a:pPr>
            <a:r>
              <a:rPr lang="en-GB" sz="1800">
                <a:solidFill>
                  <a:srgbClr val="FFFFFF"/>
                </a:solidFill>
                <a:latin typeface="Open Sans"/>
                <a:ea typeface="Open Sans"/>
                <a:cs typeface="Open Sans"/>
                <a:sym typeface="Open Sans"/>
              </a:rPr>
              <a:t>Funding - led by Jill (and vacancy)</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lang="en-GB" sz="1800">
                <a:solidFill>
                  <a:srgbClr val="FFFFFF"/>
                </a:solidFill>
                <a:latin typeface="Open Sans"/>
                <a:ea typeface="Open Sans"/>
                <a:cs typeface="Open Sans"/>
                <a:sym typeface="Open Sans"/>
              </a:rPr>
              <a:t>	</a:t>
            </a:r>
            <a:r>
              <a:rPr b="1" lang="en-GB" sz="1800">
                <a:solidFill>
                  <a:srgbClr val="FFFFFF"/>
                </a:solidFill>
                <a:latin typeface="Open Sans"/>
                <a:ea typeface="Open Sans"/>
                <a:cs typeface="Open Sans"/>
                <a:sym typeface="Open Sans"/>
              </a:rPr>
              <a:t>Support: </a:t>
            </a:r>
            <a:endParaRPr b="1" sz="1800">
              <a:solidFill>
                <a:srgbClr val="FFFFFF"/>
              </a:solidFill>
              <a:latin typeface="Open Sans"/>
              <a:ea typeface="Open Sans"/>
              <a:cs typeface="Open Sans"/>
              <a:sym typeface="Open Sans"/>
            </a:endParaRPr>
          </a:p>
          <a:p>
            <a:pPr indent="0" lvl="0" marL="0" rtl="0" algn="l">
              <a:spcBef>
                <a:spcPts val="0"/>
              </a:spcBef>
              <a:spcAft>
                <a:spcPts val="0"/>
              </a:spcAft>
              <a:buNone/>
            </a:pPr>
            <a:r>
              <a:rPr lang="en-GB" sz="1800">
                <a:solidFill>
                  <a:srgbClr val="FFFFFF"/>
                </a:solidFill>
                <a:latin typeface="Open Sans"/>
                <a:ea typeface="Open Sans"/>
                <a:cs typeface="Open Sans"/>
                <a:sym typeface="Open Sans"/>
              </a:rPr>
              <a:t>	Administration &amp; Exhibitions - vacancy</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lang="en-GB" sz="1800">
                <a:solidFill>
                  <a:srgbClr val="FFFFFF"/>
                </a:solidFill>
                <a:latin typeface="Open Sans"/>
                <a:ea typeface="Open Sans"/>
                <a:cs typeface="Open Sans"/>
                <a:sym typeface="Open Sans"/>
              </a:rPr>
              <a:t>	Finance: </a:t>
            </a:r>
            <a:r>
              <a:rPr i="1" lang="en-GB" sz="1800">
                <a:solidFill>
                  <a:srgbClr val="FFFFFF"/>
                </a:solidFill>
                <a:latin typeface="Open Sans"/>
                <a:ea typeface="Open Sans"/>
                <a:cs typeface="Open Sans"/>
                <a:sym typeface="Open Sans"/>
              </a:rPr>
              <a:t>outsourced</a:t>
            </a:r>
            <a:r>
              <a:rPr lang="en-GB" sz="1800">
                <a:solidFill>
                  <a:srgbClr val="FFFFFF"/>
                </a:solidFill>
                <a:latin typeface="Open Sans"/>
                <a:ea typeface="Open Sans"/>
                <a:cs typeface="Open Sans"/>
                <a:sym typeface="Open Sans"/>
              </a:rPr>
              <a:t>: Willie &amp; Monica 6 d/m</a:t>
            </a:r>
            <a:endParaRPr sz="1800">
              <a:solidFill>
                <a:srgbClr val="FFFFFF"/>
              </a:solidFill>
              <a:latin typeface="Open Sans"/>
              <a:ea typeface="Open Sans"/>
              <a:cs typeface="Open Sans"/>
              <a:sym typeface="Open Sans"/>
            </a:endParaRPr>
          </a:p>
          <a:p>
            <a:pPr indent="0" lvl="0" marL="457200" rtl="0" algn="l">
              <a:spcBef>
                <a:spcPts val="0"/>
              </a:spcBef>
              <a:spcAft>
                <a:spcPts val="0"/>
              </a:spcAft>
              <a:buNone/>
            </a:pPr>
            <a:r>
              <a:rPr lang="en-GB" sz="1800">
                <a:solidFill>
                  <a:srgbClr val="FFFFFF"/>
                </a:solidFill>
                <a:latin typeface="Open Sans"/>
                <a:ea typeface="Open Sans"/>
                <a:cs typeface="Open Sans"/>
                <a:sym typeface="Open Sans"/>
              </a:rPr>
              <a:t>Marketing - led by Julie + intern</a:t>
            </a:r>
            <a:endParaRPr sz="1800">
              <a:solidFill>
                <a:srgbClr val="FFFFFF"/>
              </a:solidFill>
              <a:latin typeface="Open Sans"/>
              <a:ea typeface="Open Sans"/>
              <a:cs typeface="Open Sans"/>
              <a:sym typeface="Open Sans"/>
            </a:endParaRPr>
          </a:p>
          <a:p>
            <a:pPr indent="0" lvl="0" marL="457200" rtl="0" algn="l">
              <a:spcBef>
                <a:spcPts val="0"/>
              </a:spcBef>
              <a:spcAft>
                <a:spcPts val="0"/>
              </a:spcAft>
              <a:buNone/>
            </a:pPr>
            <a:r>
              <a:rPr lang="en-GB" sz="1800">
                <a:solidFill>
                  <a:srgbClr val="FFFFFF"/>
                </a:solidFill>
                <a:latin typeface="Open Sans"/>
                <a:ea typeface="Open Sans"/>
                <a:cs typeface="Open Sans"/>
                <a:sym typeface="Open Sans"/>
              </a:rPr>
              <a:t>Retail - led by Joni + 3 Front of house PTE</a:t>
            </a:r>
            <a:endParaRPr sz="1800">
              <a:solidFill>
                <a:srgbClr val="FFFFFF"/>
              </a:solidFill>
              <a:latin typeface="Open Sans"/>
              <a:ea typeface="Open Sans"/>
              <a:cs typeface="Open Sans"/>
              <a:sym typeface="Open Sans"/>
            </a:endParaRPr>
          </a:p>
          <a:p>
            <a:pPr indent="0" lvl="0" marL="457200" rtl="0" algn="l">
              <a:spcBef>
                <a:spcPts val="0"/>
              </a:spcBef>
              <a:spcAft>
                <a:spcPts val="0"/>
              </a:spcAft>
              <a:buNone/>
            </a:pPr>
            <a:r>
              <a:rPr lang="en-GB" sz="1800">
                <a:solidFill>
                  <a:srgbClr val="FFFFFF"/>
                </a:solidFill>
                <a:latin typeface="Open Sans"/>
                <a:ea typeface="Open Sans"/>
                <a:cs typeface="Open Sans"/>
                <a:sym typeface="Open Sans"/>
              </a:rPr>
              <a:t>Docents - led by Joni</a:t>
            </a:r>
            <a:endParaRPr sz="1800">
              <a:solidFill>
                <a:srgbClr val="FFFFFF"/>
              </a:solidFill>
              <a:latin typeface="Open Sans"/>
              <a:ea typeface="Open Sans"/>
              <a:cs typeface="Open Sans"/>
              <a:sym typeface="Open Sans"/>
            </a:endParaRPr>
          </a:p>
          <a:p>
            <a:pPr indent="0" lvl="0" marL="457200" rtl="0" algn="l">
              <a:spcBef>
                <a:spcPts val="0"/>
              </a:spcBef>
              <a:spcAft>
                <a:spcPts val="0"/>
              </a:spcAft>
              <a:buNone/>
            </a:pPr>
            <a:r>
              <a:rPr lang="en-GB" sz="1800">
                <a:solidFill>
                  <a:srgbClr val="FFFFFF"/>
                </a:solidFill>
                <a:latin typeface="Open Sans"/>
                <a:ea typeface="Open Sans"/>
                <a:cs typeface="Open Sans"/>
                <a:sym typeface="Open Sans"/>
              </a:rPr>
              <a:t>Friends  - led by Julie + Jill</a:t>
            </a:r>
            <a:endParaRPr sz="1800">
              <a:solidFill>
                <a:srgbClr val="FFFFFF"/>
              </a:solidFill>
              <a:latin typeface="Open Sans"/>
              <a:ea typeface="Open Sans"/>
              <a:cs typeface="Open Sans"/>
              <a:sym typeface="Open Sans"/>
            </a:endParaRPr>
          </a:p>
          <a:p>
            <a:pPr indent="0" lvl="0" marL="457200" rtl="0" algn="l">
              <a:spcBef>
                <a:spcPts val="0"/>
              </a:spcBef>
              <a:spcAft>
                <a:spcPts val="0"/>
              </a:spcAft>
              <a:buNone/>
            </a:pPr>
            <a:r>
              <a:rPr lang="en-GB" sz="1800">
                <a:solidFill>
                  <a:srgbClr val="FFFFFF"/>
                </a:solidFill>
                <a:latin typeface="Open Sans"/>
                <a:ea typeface="Open Sans"/>
                <a:cs typeface="Open Sans"/>
                <a:sym typeface="Open Sans"/>
              </a:rPr>
              <a:t>Website - led by Julie, intern &amp; consultant</a:t>
            </a:r>
            <a:endParaRPr sz="1800">
              <a:solidFill>
                <a:srgbClr val="FFFFFF"/>
              </a:solidFill>
              <a:latin typeface="Open Sans"/>
              <a:ea typeface="Open Sans"/>
              <a:cs typeface="Open Sans"/>
              <a:sym typeface="Open Sans"/>
            </a:endParaRPr>
          </a:p>
          <a:p>
            <a:pPr indent="0" lvl="0" marL="45720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45720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457200" rtl="0" algn="l">
              <a:spcBef>
                <a:spcPts val="0"/>
              </a:spcBef>
              <a:spcAft>
                <a:spcPts val="0"/>
              </a:spcAft>
              <a:buNone/>
            </a:pPr>
            <a:r>
              <a:rPr b="1" lang="en-GB" sz="1800">
                <a:solidFill>
                  <a:srgbClr val="FFFFFF"/>
                </a:solidFill>
                <a:latin typeface="Open Sans"/>
                <a:ea typeface="Open Sans"/>
                <a:cs typeface="Open Sans"/>
                <a:sym typeface="Open Sans"/>
              </a:rPr>
              <a:t>Total FTE = 9 + 3 PTE </a:t>
            </a:r>
            <a:r>
              <a:rPr i="1" lang="en-GB" sz="1800">
                <a:solidFill>
                  <a:srgbClr val="FFFFFF"/>
                </a:solidFill>
                <a:latin typeface="Open Sans"/>
                <a:ea typeface="Open Sans"/>
                <a:cs typeface="Open Sans"/>
                <a:sym typeface="Open Sans"/>
              </a:rPr>
              <a:t>(approx 1 FTE) &amp; 5 Interns</a:t>
            </a:r>
            <a:endParaRPr i="1" sz="1800">
              <a:solidFill>
                <a:srgbClr val="FFFFFF"/>
              </a:solidFill>
              <a:latin typeface="Open Sans"/>
              <a:ea typeface="Open Sans"/>
              <a:cs typeface="Open Sans"/>
              <a:sym typeface="Open Sans"/>
            </a:endParaRPr>
          </a:p>
          <a:p>
            <a:pPr indent="0" lvl="0" marL="457200" rtl="0" algn="l">
              <a:spcBef>
                <a:spcPts val="0"/>
              </a:spcBef>
              <a:spcAft>
                <a:spcPts val="0"/>
              </a:spcAft>
              <a:buNone/>
            </a:pPr>
            <a:r>
              <a:rPr i="1" lang="en-GB" sz="1800">
                <a:solidFill>
                  <a:srgbClr val="FFFFFF"/>
                </a:solidFill>
                <a:latin typeface="Open Sans"/>
                <a:ea typeface="Open Sans"/>
                <a:cs typeface="Open Sans"/>
                <a:sym typeface="Open Sans"/>
              </a:rPr>
              <a:t>[2018 = 8 +3]</a:t>
            </a:r>
            <a:endParaRPr i="1" sz="1800">
              <a:solidFill>
                <a:srgbClr val="FFFFFF"/>
              </a:solidFill>
              <a:latin typeface="Open Sans"/>
              <a:ea typeface="Open Sans"/>
              <a:cs typeface="Open Sans"/>
              <a:sym typeface="Open Sans"/>
            </a:endParaRPr>
          </a:p>
          <a:p>
            <a:pPr indent="0" lvl="0" marL="457200" rtl="0" algn="l">
              <a:spcBef>
                <a:spcPts val="0"/>
              </a:spcBef>
              <a:spcAft>
                <a:spcPts val="0"/>
              </a:spcAft>
              <a:buNone/>
            </a:pPr>
            <a:r>
              <a:t/>
            </a:r>
            <a:endParaRPr sz="1800">
              <a:solidFill>
                <a:srgbClr val="FFFFFF"/>
              </a:solidFill>
              <a:latin typeface="Open Sans"/>
              <a:ea typeface="Open Sans"/>
              <a:cs typeface="Open Sans"/>
              <a:sym typeface="Open Sans"/>
            </a:endParaRPr>
          </a:p>
        </p:txBody>
      </p:sp>
      <p:sp>
        <p:nvSpPr>
          <p:cNvPr id="67" name="Google Shape;67;p1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2"/>
          <p:cNvSpPr txBox="1"/>
          <p:nvPr>
            <p:ph type="title"/>
          </p:nvPr>
        </p:nvSpPr>
        <p:spPr>
          <a:xfrm>
            <a:off x="311700" y="1777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Collections  </a:t>
            </a:r>
            <a:endParaRPr/>
          </a:p>
        </p:txBody>
      </p:sp>
      <p:sp>
        <p:nvSpPr>
          <p:cNvPr id="222" name="Google Shape;222;p32"/>
          <p:cNvSpPr txBox="1"/>
          <p:nvPr>
            <p:ph idx="1" type="body"/>
          </p:nvPr>
        </p:nvSpPr>
        <p:spPr>
          <a:xfrm>
            <a:off x="259500" y="807100"/>
            <a:ext cx="8625000" cy="50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a:p>
            <a:pPr indent="0" lvl="0" marL="0" rtl="0" algn="l">
              <a:spcBef>
                <a:spcPts val="1600"/>
              </a:spcBef>
              <a:spcAft>
                <a:spcPts val="0"/>
              </a:spcAft>
              <a:buNone/>
            </a:pPr>
            <a:r>
              <a:rPr b="1" lang="en-GB"/>
              <a:t>Responsible:</a:t>
            </a:r>
            <a:r>
              <a:rPr lang="en-GB" sz="1400"/>
              <a:t> Naomi/Tori </a:t>
            </a:r>
            <a:r>
              <a:rPr b="1" lang="en-GB" sz="1400">
                <a:solidFill>
                  <a:schemeClr val="dk1"/>
                </a:solidFill>
                <a:latin typeface="Open Sans"/>
                <a:ea typeface="Open Sans"/>
                <a:cs typeface="Open Sans"/>
                <a:sym typeface="Open Sans"/>
              </a:rPr>
              <a:t>Timeline: </a:t>
            </a:r>
            <a:r>
              <a:rPr lang="en-GB" sz="1400">
                <a:solidFill>
                  <a:schemeClr val="dk1"/>
                </a:solidFill>
                <a:latin typeface="Open Sans"/>
                <a:ea typeface="Open Sans"/>
                <a:cs typeface="Open Sans"/>
                <a:sym typeface="Open Sans"/>
              </a:rPr>
              <a:t>end of February	 2019	 </a:t>
            </a:r>
            <a:r>
              <a:rPr b="1" lang="en-GB" sz="1400">
                <a:solidFill>
                  <a:schemeClr val="dk1"/>
                </a:solidFill>
                <a:highlight>
                  <a:schemeClr val="lt1"/>
                </a:highlight>
                <a:latin typeface="Open Sans"/>
                <a:ea typeface="Open Sans"/>
                <a:cs typeface="Open Sans"/>
                <a:sym typeface="Open Sans"/>
              </a:rPr>
              <a:t>Budget: </a:t>
            </a:r>
            <a:r>
              <a:rPr lang="en-GB" sz="1400">
                <a:solidFill>
                  <a:schemeClr val="dk1"/>
                </a:solidFill>
                <a:highlight>
                  <a:schemeClr val="lt1"/>
                </a:highlight>
                <a:latin typeface="Open Sans"/>
                <a:ea typeface="Open Sans"/>
                <a:cs typeface="Open Sans"/>
                <a:sym typeface="Open Sans"/>
              </a:rPr>
              <a:t>€ Museum</a:t>
            </a:r>
            <a:endParaRPr b="1"/>
          </a:p>
          <a:p>
            <a:pPr indent="0" lvl="0" marL="0" rtl="0" algn="l">
              <a:spcBef>
                <a:spcPts val="1600"/>
              </a:spcBef>
              <a:spcAft>
                <a:spcPts val="0"/>
              </a:spcAft>
              <a:buClr>
                <a:schemeClr val="dk1"/>
              </a:buClr>
              <a:buSzPts val="1100"/>
              <a:buFont typeface="Arial"/>
              <a:buNone/>
            </a:pPr>
            <a:r>
              <a:rPr b="1" lang="en-GB"/>
              <a:t>Tasks</a:t>
            </a:r>
            <a:r>
              <a:rPr lang="en-GB" sz="1400">
                <a:solidFill>
                  <a:schemeClr val="dk1"/>
                </a:solidFill>
                <a:latin typeface="Open Sans"/>
                <a:ea typeface="Open Sans"/>
                <a:cs typeface="Open Sans"/>
                <a:sym typeface="Open Sans"/>
              </a:rPr>
              <a:t>				</a:t>
            </a:r>
            <a:endParaRPr b="1"/>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T1.3 </a:t>
            </a:r>
            <a:r>
              <a:rPr b="1" lang="en-GB" sz="1400">
                <a:solidFill>
                  <a:srgbClr val="000000"/>
                </a:solidFill>
                <a:latin typeface="Open Sans"/>
                <a:ea typeface="Open Sans"/>
                <a:cs typeface="Open Sans"/>
                <a:sym typeface="Open Sans"/>
              </a:rPr>
              <a:t>Collection Management System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T1.3.1 Purchase  Identify and purchase Collection Management System compatible with existing database -</a:t>
            </a:r>
            <a:r>
              <a:rPr i="1" lang="en-GB" sz="1400">
                <a:solidFill>
                  <a:srgbClr val="000000"/>
                </a:solidFill>
                <a:latin typeface="Open Sans"/>
                <a:ea typeface="Open Sans"/>
                <a:cs typeface="Open Sans"/>
                <a:sym typeface="Open Sans"/>
              </a:rPr>
              <a:t> end of February 2019</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T1.3. 2 Liaise and decide with IT Consultant re storage - cloud versus in house </a:t>
            </a:r>
            <a:r>
              <a:rPr i="1" lang="en-GB" sz="1400">
                <a:solidFill>
                  <a:srgbClr val="000000"/>
                </a:solidFill>
                <a:latin typeface="Open Sans"/>
                <a:ea typeface="Open Sans"/>
                <a:cs typeface="Open Sans"/>
                <a:sym typeface="Open Sans"/>
              </a:rPr>
              <a:t>March 2019</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223" name="Google Shape;223;p3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3"/>
          <p:cNvSpPr txBox="1"/>
          <p:nvPr>
            <p:ph type="title"/>
          </p:nvPr>
        </p:nvSpPr>
        <p:spPr>
          <a:xfrm>
            <a:off x="311700" y="1777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Collections  </a:t>
            </a:r>
            <a:endParaRPr/>
          </a:p>
        </p:txBody>
      </p:sp>
      <p:sp>
        <p:nvSpPr>
          <p:cNvPr id="229" name="Google Shape;229;p33"/>
          <p:cNvSpPr txBox="1"/>
          <p:nvPr>
            <p:ph idx="1" type="body"/>
          </p:nvPr>
        </p:nvSpPr>
        <p:spPr>
          <a:xfrm>
            <a:off x="259500" y="851150"/>
            <a:ext cx="8625000" cy="50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sz="1400"/>
              <a:t>Naomi/Tori </a:t>
            </a:r>
            <a:r>
              <a:rPr b="1" lang="en-GB" sz="1400">
                <a:solidFill>
                  <a:schemeClr val="dk1"/>
                </a:solidFill>
                <a:latin typeface="Open Sans"/>
                <a:ea typeface="Open Sans"/>
                <a:cs typeface="Open Sans"/>
                <a:sym typeface="Open Sans"/>
              </a:rPr>
              <a:t>Timeline: </a:t>
            </a:r>
            <a:r>
              <a:rPr lang="en-GB" sz="1400">
                <a:solidFill>
                  <a:schemeClr val="dk1"/>
                </a:solidFill>
                <a:latin typeface="Open Sans"/>
                <a:ea typeface="Open Sans"/>
                <a:cs typeface="Open Sans"/>
                <a:sym typeface="Open Sans"/>
              </a:rPr>
              <a:t> March - December				</a:t>
            </a:r>
            <a:r>
              <a:rPr b="1" lang="en-GB" sz="1400">
                <a:solidFill>
                  <a:schemeClr val="dk1"/>
                </a:solidFill>
                <a:highlight>
                  <a:schemeClr val="lt1"/>
                </a:highlight>
                <a:latin typeface="Open Sans"/>
                <a:ea typeface="Open Sans"/>
                <a:cs typeface="Open Sans"/>
                <a:sym typeface="Open Sans"/>
              </a:rPr>
              <a:t>Budget: </a:t>
            </a:r>
            <a:r>
              <a:rPr lang="en-GB" sz="1400">
                <a:solidFill>
                  <a:schemeClr val="dk1"/>
                </a:solidFill>
                <a:highlight>
                  <a:schemeClr val="lt1"/>
                </a:highlight>
                <a:latin typeface="Open Sans"/>
                <a:ea typeface="Open Sans"/>
                <a:cs typeface="Open Sans"/>
                <a:sym typeface="Open Sans"/>
              </a:rPr>
              <a:t>€ Museum</a:t>
            </a:r>
            <a:endParaRPr b="1"/>
          </a:p>
          <a:p>
            <a:pPr indent="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T1.4.2   </a:t>
            </a:r>
            <a:r>
              <a:rPr b="1" lang="en-GB" sz="1400">
                <a:solidFill>
                  <a:srgbClr val="000000"/>
                </a:solidFill>
                <a:latin typeface="Open Sans"/>
                <a:ea typeface="Open Sans"/>
                <a:cs typeface="Open Sans"/>
                <a:sym typeface="Open Sans"/>
              </a:rPr>
              <a:t> Implementation of CMS</a:t>
            </a:r>
            <a:r>
              <a:rPr lang="en-GB" sz="1400">
                <a:solidFill>
                  <a:srgbClr val="000000"/>
                </a:solidFill>
                <a:latin typeface="Open Sans"/>
                <a:ea typeface="Open Sans"/>
                <a:cs typeface="Open Sans"/>
                <a:sym typeface="Open Sans"/>
              </a:rPr>
              <a:t>,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T1.4.2.1  Training to be provided and transfer of all existing information  </a:t>
            </a:r>
            <a:r>
              <a:rPr i="1" lang="en-GB" sz="1400">
                <a:solidFill>
                  <a:srgbClr val="000000"/>
                </a:solidFill>
                <a:latin typeface="Open Sans"/>
                <a:ea typeface="Open Sans"/>
                <a:cs typeface="Open Sans"/>
                <a:sym typeface="Open Sans"/>
              </a:rPr>
              <a:t>Q2</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T1.4.2.2  Identify team of Docents  willing to help transfer records from current systems and improve the data </a:t>
            </a:r>
            <a:r>
              <a:rPr i="1" lang="en-GB" sz="1400">
                <a:solidFill>
                  <a:schemeClr val="dk1"/>
                </a:solidFill>
                <a:latin typeface="Open Sans"/>
                <a:ea typeface="Open Sans"/>
                <a:cs typeface="Open Sans"/>
                <a:sym typeface="Open Sans"/>
              </a:rPr>
              <a:t>March</a:t>
            </a:r>
            <a:endParaRPr i="1"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T1.4.2.3  Give training in metadata creation &amp; identification of headings  </a:t>
            </a:r>
            <a:r>
              <a:rPr i="1" lang="en-GB" sz="1400">
                <a:solidFill>
                  <a:schemeClr val="dk1"/>
                </a:solidFill>
                <a:latin typeface="Open Sans"/>
                <a:ea typeface="Open Sans"/>
                <a:cs typeface="Open Sans"/>
                <a:sym typeface="Open Sans"/>
              </a:rPr>
              <a:t>Q2</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T1.4.2.4  Set aims and timeframes for implementation - 2000 core collection objects</a:t>
            </a:r>
            <a:r>
              <a:rPr i="1" lang="en-GB" sz="1400">
                <a:solidFill>
                  <a:srgbClr val="000000"/>
                </a:solidFill>
                <a:latin typeface="Open Sans"/>
                <a:ea typeface="Open Sans"/>
                <a:cs typeface="Open Sans"/>
                <a:sym typeface="Open Sans"/>
              </a:rPr>
              <a:t> Q2</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T1.4.2.4   Quarterly Progress Report on items transferred, improved,  </a:t>
            </a:r>
            <a:r>
              <a:rPr i="1" lang="en-GB" sz="1400">
                <a:solidFill>
                  <a:srgbClr val="000000"/>
                </a:solidFill>
                <a:latin typeface="Open Sans"/>
                <a:ea typeface="Open Sans"/>
                <a:cs typeface="Open Sans"/>
                <a:sym typeface="Open Sans"/>
              </a:rPr>
              <a:t>Q2-Q4</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i="1" lang="en-GB" sz="1400">
                <a:solidFill>
                  <a:srgbClr val="000000"/>
                </a:solidFill>
                <a:latin typeface="Open Sans"/>
                <a:ea typeface="Open Sans"/>
                <a:cs typeface="Open Sans"/>
                <a:sym typeface="Open Sans"/>
              </a:rPr>
              <a:t>	</a:t>
            </a:r>
            <a:r>
              <a:rPr lang="en-GB" sz="1400">
                <a:solidFill>
                  <a:srgbClr val="000000"/>
                </a:solidFill>
                <a:latin typeface="Open Sans"/>
                <a:ea typeface="Open Sans"/>
                <a:cs typeface="Open Sans"/>
                <a:sym typeface="Open Sans"/>
              </a:rPr>
              <a:t>T1.4.2.5   Link to Website, ensuring all items are fully discoverable  </a:t>
            </a:r>
            <a:r>
              <a:rPr i="1" lang="en-GB" sz="1400">
                <a:solidFill>
                  <a:srgbClr val="000000"/>
                </a:solidFill>
                <a:latin typeface="Open Sans"/>
                <a:ea typeface="Open Sans"/>
                <a:cs typeface="Open Sans"/>
                <a:sym typeface="Open Sans"/>
              </a:rPr>
              <a:t>Q3</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230" name="Google Shape;230;p3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4"/>
          <p:cNvSpPr txBox="1"/>
          <p:nvPr>
            <p:ph idx="1" type="body"/>
          </p:nvPr>
        </p:nvSpPr>
        <p:spPr>
          <a:xfrm>
            <a:off x="311700" y="1151525"/>
            <a:ext cx="8709300" cy="55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a:t>
            </a:r>
            <a:r>
              <a:rPr lang="en-GB" sz="1400"/>
              <a:t> Naomi/Tori </a:t>
            </a:r>
            <a:r>
              <a:rPr b="1" lang="en-GB" sz="1400">
                <a:solidFill>
                  <a:schemeClr val="dk1"/>
                </a:solidFill>
                <a:latin typeface="Open Sans"/>
                <a:ea typeface="Open Sans"/>
                <a:cs typeface="Open Sans"/>
                <a:sym typeface="Open Sans"/>
              </a:rPr>
              <a:t>Timeline: </a:t>
            </a:r>
            <a:r>
              <a:rPr lang="en-GB" sz="1400">
                <a:solidFill>
                  <a:schemeClr val="dk1"/>
                </a:solidFill>
                <a:latin typeface="Open Sans"/>
                <a:ea typeface="Open Sans"/>
                <a:cs typeface="Open Sans"/>
                <a:sym typeface="Open Sans"/>
              </a:rPr>
              <a:t>end of February	 2019	</a:t>
            </a:r>
            <a:r>
              <a:rPr b="1" lang="en-GB" sz="1400">
                <a:solidFill>
                  <a:schemeClr val="dk1"/>
                </a:solidFill>
                <a:highlight>
                  <a:schemeClr val="lt1"/>
                </a:highlight>
                <a:latin typeface="Open Sans"/>
                <a:ea typeface="Open Sans"/>
                <a:cs typeface="Open Sans"/>
                <a:sym typeface="Open Sans"/>
              </a:rPr>
              <a:t>Budget: </a:t>
            </a:r>
            <a:r>
              <a:rPr lang="en-GB" sz="1400">
                <a:solidFill>
                  <a:schemeClr val="dk1"/>
                </a:solidFill>
                <a:highlight>
                  <a:schemeClr val="lt1"/>
                </a:highlight>
                <a:latin typeface="Open Sans"/>
                <a:ea typeface="Open Sans"/>
                <a:cs typeface="Open Sans"/>
                <a:sym typeface="Open Sans"/>
              </a:rPr>
              <a:t>€ Museum</a:t>
            </a:r>
            <a:endParaRPr b="1"/>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T1.5    </a:t>
            </a:r>
            <a:r>
              <a:rPr b="1" lang="en-GB" sz="1200">
                <a:solidFill>
                  <a:schemeClr val="dk1"/>
                </a:solidFill>
                <a:latin typeface="Open Sans"/>
                <a:ea typeface="Open Sans"/>
                <a:cs typeface="Open Sans"/>
                <a:sym typeface="Open Sans"/>
              </a:rPr>
              <a:t>Europeana Archaeology</a:t>
            </a:r>
            <a:endParaRPr b="1" sz="12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200">
                <a:solidFill>
                  <a:schemeClr val="dk1"/>
                </a:solidFill>
                <a:latin typeface="Open Sans"/>
                <a:ea typeface="Open Sans"/>
                <a:cs typeface="Open Sans"/>
                <a:sym typeface="Open Sans"/>
              </a:rPr>
              <a:t>Timeline:  </a:t>
            </a:r>
            <a:r>
              <a:rPr lang="en-GB" sz="1200">
                <a:solidFill>
                  <a:schemeClr val="dk1"/>
                </a:solidFill>
                <a:latin typeface="Open Sans"/>
                <a:ea typeface="Open Sans"/>
                <a:cs typeface="Open Sans"/>
                <a:sym typeface="Open Sans"/>
              </a:rPr>
              <a:t> February 2019 - July 2020  </a:t>
            </a:r>
            <a:r>
              <a:rPr b="1" lang="en-GB" sz="1200">
                <a:solidFill>
                  <a:schemeClr val="dk1"/>
                </a:solidFill>
                <a:latin typeface="Open Sans"/>
                <a:ea typeface="Open Sans"/>
                <a:cs typeface="Open Sans"/>
                <a:sym typeface="Open Sans"/>
              </a:rPr>
              <a:t>  </a:t>
            </a:r>
            <a:r>
              <a:rPr b="1" lang="en-GB" sz="1200">
                <a:solidFill>
                  <a:schemeClr val="dk1"/>
                </a:solidFill>
                <a:latin typeface="Open Sans"/>
                <a:ea typeface="Open Sans"/>
                <a:cs typeface="Open Sans"/>
                <a:sym typeface="Open Sans"/>
              </a:rPr>
              <a:t>Budget:</a:t>
            </a:r>
            <a:r>
              <a:rPr lang="en-GB" sz="1200">
                <a:solidFill>
                  <a:schemeClr val="dk1"/>
                </a:solidFill>
                <a:latin typeface="Open Sans"/>
                <a:ea typeface="Open Sans"/>
                <a:cs typeface="Open Sans"/>
                <a:sym typeface="Open Sans"/>
              </a:rPr>
              <a:t>  Europeana Archaeology grant  75% - 25% matching funds from Hunt Museum - €33K- 2019</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T1.5.1  Set-up project with deadlines and targets Q1</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T1.5.2  Collate information and create high resolution images for each object Q2-4</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T1.5.3  Add information to Hunt Collection Management System Q2-4</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T1.5.4   Export to Europeana database under open licence Q4</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T1.5.5  Progress reports (monthly) </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T1.6      </a:t>
            </a:r>
            <a:r>
              <a:rPr b="1" lang="en-GB" sz="1200">
                <a:solidFill>
                  <a:schemeClr val="dk1"/>
                </a:solidFill>
                <a:latin typeface="Open Sans"/>
                <a:ea typeface="Open Sans"/>
                <a:cs typeface="Open Sans"/>
                <a:sym typeface="Open Sans"/>
              </a:rPr>
              <a:t>3D Objects</a:t>
            </a:r>
            <a:endParaRPr b="1"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T1.6.1   Identify 100 objects for 3D digitisation in consultation with Education Department, </a:t>
            </a:r>
            <a:r>
              <a:rPr lang="en-GB" sz="1200">
                <a:solidFill>
                  <a:schemeClr val="dk1"/>
                </a:solidFill>
                <a:latin typeface="Open Sans"/>
                <a:ea typeface="Open Sans"/>
                <a:cs typeface="Open Sans"/>
                <a:sym typeface="Open Sans"/>
              </a:rPr>
              <a:t>connect to content being provided for Europeana Archaeology</a:t>
            </a:r>
            <a:r>
              <a:rPr lang="en-GB" sz="1200">
                <a:solidFill>
                  <a:schemeClr val="dk1"/>
                </a:solidFill>
                <a:latin typeface="Open Sans"/>
                <a:ea typeface="Open Sans"/>
                <a:cs typeface="Open Sans"/>
                <a:sym typeface="Open Sans"/>
              </a:rPr>
              <a:t> - </a:t>
            </a:r>
            <a:r>
              <a:rPr i="1" lang="en-GB" sz="1200">
                <a:solidFill>
                  <a:schemeClr val="dk1"/>
                </a:solidFill>
                <a:latin typeface="Open Sans"/>
                <a:ea typeface="Open Sans"/>
                <a:cs typeface="Open Sans"/>
                <a:sym typeface="Open Sans"/>
              </a:rPr>
              <a:t>linked to Task 3.4 Q 2</a:t>
            </a:r>
            <a:endParaRPr i="1" sz="1200">
              <a:solidFill>
                <a:schemeClr val="dk1"/>
              </a:solidFill>
              <a:latin typeface="Open Sans"/>
              <a:ea typeface="Open Sans"/>
              <a:cs typeface="Open Sans"/>
              <a:sym typeface="Open Sans"/>
            </a:endParaRPr>
          </a:p>
          <a:p>
            <a:pPr indent="0" lvl="0" marL="0" rtl="0" algn="l">
              <a:spcBef>
                <a:spcPts val="1600"/>
              </a:spcBef>
              <a:spcAft>
                <a:spcPts val="1600"/>
              </a:spcAft>
              <a:buNone/>
            </a:pPr>
            <a:r>
              <a:rPr lang="en-GB" sz="1200">
                <a:solidFill>
                  <a:schemeClr val="dk1"/>
                </a:solidFill>
                <a:latin typeface="Open Sans"/>
                <a:ea typeface="Open Sans"/>
                <a:cs typeface="Open Sans"/>
                <a:sym typeface="Open Sans"/>
              </a:rPr>
              <a:t>T1.6.2  Work with Marketing and Education to design &amp; implement potential for Education programme</a:t>
            </a:r>
            <a:r>
              <a:rPr lang="en-GB" sz="1200">
                <a:solidFill>
                  <a:schemeClr val="dk1"/>
                </a:solidFill>
                <a:latin typeface="Open Sans"/>
                <a:ea typeface="Open Sans"/>
                <a:cs typeface="Open Sans"/>
                <a:sym typeface="Open Sans"/>
              </a:rPr>
              <a:t>  Q3-4</a:t>
            </a:r>
            <a:endParaRPr sz="1200">
              <a:solidFill>
                <a:schemeClr val="dk1"/>
              </a:solidFill>
              <a:latin typeface="Open Sans"/>
              <a:ea typeface="Open Sans"/>
              <a:cs typeface="Open Sans"/>
              <a:sym typeface="Open Sans"/>
            </a:endParaRPr>
          </a:p>
        </p:txBody>
      </p:sp>
      <p:sp>
        <p:nvSpPr>
          <p:cNvPr id="236" name="Google Shape;236;p3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237" name="Google Shape;237;p34"/>
          <p:cNvSpPr txBox="1"/>
          <p:nvPr>
            <p:ph type="title"/>
          </p:nvPr>
        </p:nvSpPr>
        <p:spPr>
          <a:xfrm>
            <a:off x="311700" y="1849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5"/>
          <p:cNvSpPr txBox="1"/>
          <p:nvPr>
            <p:ph idx="1" type="body"/>
          </p:nvPr>
        </p:nvSpPr>
        <p:spPr>
          <a:xfrm>
            <a:off x="311700" y="1151400"/>
            <a:ext cx="8709300" cy="55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a:t>
            </a:r>
            <a:r>
              <a:rPr lang="en-GB" sz="1400"/>
              <a:t> Naomi/Tori </a:t>
            </a:r>
            <a:r>
              <a:rPr b="1" lang="en-GB" sz="1400">
                <a:solidFill>
                  <a:schemeClr val="dk1"/>
                </a:solidFill>
                <a:latin typeface="Open Sans"/>
                <a:ea typeface="Open Sans"/>
                <a:cs typeface="Open Sans"/>
                <a:sym typeface="Open Sans"/>
              </a:rPr>
              <a:t>Timeline: </a:t>
            </a:r>
            <a:r>
              <a:rPr lang="en-GB" sz="1400">
                <a:solidFill>
                  <a:schemeClr val="dk1"/>
                </a:solidFill>
                <a:latin typeface="Open Sans"/>
                <a:ea typeface="Open Sans"/>
                <a:cs typeface="Open Sans"/>
                <a:sym typeface="Open Sans"/>
              </a:rPr>
              <a:t>Q2-Q4 </a:t>
            </a:r>
            <a:r>
              <a:rPr b="1" lang="en-GB" sz="1400">
                <a:solidFill>
                  <a:schemeClr val="dk1"/>
                </a:solidFill>
                <a:highlight>
                  <a:schemeClr val="lt1"/>
                </a:highlight>
                <a:latin typeface="Open Sans"/>
                <a:ea typeface="Open Sans"/>
                <a:cs typeface="Open Sans"/>
                <a:sym typeface="Open Sans"/>
              </a:rPr>
              <a:t>Budget: </a:t>
            </a:r>
            <a:r>
              <a:rPr lang="en-GB" sz="1400">
                <a:solidFill>
                  <a:schemeClr val="dk1"/>
                </a:solidFill>
                <a:highlight>
                  <a:schemeClr val="lt1"/>
                </a:highlight>
                <a:latin typeface="Open Sans"/>
                <a:ea typeface="Open Sans"/>
                <a:cs typeface="Open Sans"/>
                <a:sym typeface="Open Sans"/>
              </a:rPr>
              <a:t>€ Museum</a:t>
            </a:r>
            <a:endParaRPr b="1"/>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T1.7    </a:t>
            </a:r>
            <a:r>
              <a:rPr b="1" lang="en-GB" sz="1200">
                <a:solidFill>
                  <a:schemeClr val="dk1"/>
                </a:solidFill>
                <a:latin typeface="Open Sans"/>
                <a:ea typeface="Open Sans"/>
                <a:cs typeface="Open Sans"/>
                <a:sym typeface="Open Sans"/>
              </a:rPr>
              <a:t>Adding Collections to Wikipedia and WikiData</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T1.7.1  Set-up project with deadlines and targets - Q3/4</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T1.7.2  Run at least one wikieditathon wtih help from Ireland’s Wikipedian by end of 2019</a:t>
            </a:r>
            <a:endParaRPr sz="1200">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sz="1200">
              <a:solidFill>
                <a:schemeClr val="dk1"/>
              </a:solidFill>
              <a:latin typeface="Open Sans"/>
              <a:ea typeface="Open Sans"/>
              <a:cs typeface="Open Sans"/>
              <a:sym typeface="Open Sans"/>
            </a:endParaRPr>
          </a:p>
        </p:txBody>
      </p:sp>
      <p:sp>
        <p:nvSpPr>
          <p:cNvPr id="243" name="Google Shape;243;p3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244" name="Google Shape;244;p35"/>
          <p:cNvSpPr txBox="1"/>
          <p:nvPr>
            <p:ph type="title"/>
          </p:nvPr>
        </p:nvSpPr>
        <p:spPr>
          <a:xfrm>
            <a:off x="311700" y="1849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248" name="Shape 248"/>
        <p:cNvGrpSpPr/>
        <p:nvPr/>
      </p:nvGrpSpPr>
      <p:grpSpPr>
        <a:xfrm>
          <a:off x="0" y="0"/>
          <a:ext cx="0" cy="0"/>
          <a:chOff x="0" y="0"/>
          <a:chExt cx="0" cy="0"/>
        </a:xfrm>
      </p:grpSpPr>
      <p:sp>
        <p:nvSpPr>
          <p:cNvPr id="249" name="Google Shape;249;p36"/>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6"/>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rgbClr val="BF9000"/>
              </a:buClr>
              <a:buSzPts val="3000"/>
              <a:buFont typeface="Open Sans"/>
              <a:buAutoNum type="arabicPeriod"/>
            </a:pPr>
            <a:r>
              <a:rPr lang="en-GB" sz="3000">
                <a:solidFill>
                  <a:srgbClr val="BF9000"/>
                </a:solidFill>
                <a:latin typeface="Open Sans"/>
                <a:ea typeface="Open Sans"/>
                <a:cs typeface="Open Sans"/>
                <a:sym typeface="Open Sans"/>
              </a:rPr>
              <a:t>Collections</a:t>
            </a:r>
            <a:endParaRPr sz="3000">
              <a:solidFill>
                <a:srgbClr val="BF9000"/>
              </a:solidFill>
              <a:latin typeface="Open Sans"/>
              <a:ea typeface="Open Sans"/>
              <a:cs typeface="Open Sans"/>
              <a:sym typeface="Open Sans"/>
            </a:endParaRPr>
          </a:p>
        </p:txBody>
      </p:sp>
      <p:pic>
        <p:nvPicPr>
          <p:cNvPr id="251" name="Google Shape;251;p36"/>
          <p:cNvPicPr preferRelativeResize="0"/>
          <p:nvPr/>
        </p:nvPicPr>
        <p:blipFill>
          <a:blip r:embed="rId3">
            <a:alphaModFix/>
          </a:blip>
          <a:stretch>
            <a:fillRect/>
          </a:stretch>
        </p:blipFill>
        <p:spPr>
          <a:xfrm>
            <a:off x="6006200" y="400700"/>
            <a:ext cx="2990850" cy="2600325"/>
          </a:xfrm>
          <a:prstGeom prst="rect">
            <a:avLst/>
          </a:prstGeom>
          <a:noFill/>
          <a:ln>
            <a:noFill/>
          </a:ln>
        </p:spPr>
      </p:pic>
      <p:sp>
        <p:nvSpPr>
          <p:cNvPr id="252" name="Google Shape;252;p36"/>
          <p:cNvSpPr txBox="1"/>
          <p:nvPr/>
        </p:nvSpPr>
        <p:spPr>
          <a:xfrm>
            <a:off x="63375" y="1046000"/>
            <a:ext cx="6021000" cy="547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Display: New cases for Irish Contemporary Ceramics </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Redisplay and remodelling of 1st floor study room as a showcase </a:t>
            </a:r>
            <a:endParaRPr>
              <a:solidFill>
                <a:srgbClr val="FFFFFF"/>
              </a:solidFill>
              <a:latin typeface="Open Sans"/>
              <a:ea typeface="Open Sans"/>
              <a:cs typeface="Open Sans"/>
              <a:sym typeface="Open Sans"/>
            </a:endParaRPr>
          </a:p>
          <a:p>
            <a:pPr indent="457200" lvl="0" marL="0" rtl="0" algn="l">
              <a:lnSpc>
                <a:spcPct val="115000"/>
              </a:lnSpc>
              <a:spcBef>
                <a:spcPts val="0"/>
              </a:spcBef>
              <a:spcAft>
                <a:spcPts val="0"/>
              </a:spcAft>
              <a:buNone/>
            </a:pPr>
            <a:r>
              <a:rPr lang="en-GB">
                <a:solidFill>
                  <a:srgbClr val="FFFFFF"/>
                </a:solidFill>
                <a:latin typeface="Open Sans"/>
                <a:ea typeface="Open Sans"/>
                <a:cs typeface="Open Sans"/>
                <a:sym typeface="Open Sans"/>
              </a:rPr>
              <a:t>for upgrading rest of John &amp; Gertrude Hunt Core Collection </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Interpretation:  new labelling, text panels, including timeline; </a:t>
            </a:r>
            <a:endParaRPr>
              <a:solidFill>
                <a:srgbClr val="FFFFFF"/>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rgbClr val="000000"/>
              </a:buClr>
              <a:buSzPts val="1100"/>
              <a:buFont typeface="Arial"/>
              <a:buNone/>
            </a:pPr>
            <a:r>
              <a:rPr lang="en-GB">
                <a:solidFill>
                  <a:srgbClr val="FFFFFF"/>
                </a:solidFill>
                <a:latin typeface="Open Sans"/>
                <a:ea typeface="Open Sans"/>
                <a:cs typeface="Open Sans"/>
                <a:sym typeface="Open Sans"/>
              </a:rPr>
              <a:t>Supported by: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Docents: </a:t>
            </a:r>
            <a:r>
              <a:rPr lang="en-GB">
                <a:solidFill>
                  <a:srgbClr val="FFFFFF"/>
                </a:solidFill>
                <a:latin typeface="Open Sans"/>
                <a:ea typeface="Open Sans"/>
                <a:cs typeface="Open Sans"/>
                <a:sym typeface="Open Sans"/>
              </a:rPr>
              <a:t>creating new interpretations and new tour booklet</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Friends: </a:t>
            </a:r>
            <a:r>
              <a:rPr lang="en-GB">
                <a:solidFill>
                  <a:srgbClr val="FFFFFF"/>
                </a:solidFill>
                <a:latin typeface="Open Sans"/>
                <a:ea typeface="Open Sans"/>
                <a:cs typeface="Open Sans"/>
                <a:sym typeface="Open Sans"/>
              </a:rPr>
              <a:t>Link Friends Lectures more closely to the Collections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Education: </a:t>
            </a:r>
            <a:r>
              <a:rPr lang="en-GB">
                <a:solidFill>
                  <a:srgbClr val="FFFFFF"/>
                </a:solidFill>
                <a:latin typeface="Open Sans"/>
                <a:ea typeface="Open Sans"/>
                <a:cs typeface="Open Sans"/>
                <a:sym typeface="Open Sans"/>
              </a:rPr>
              <a:t>Collaborating to make Timeline curriculum based; Developing tours using timeline; Work with LSAD and UL MA Interactive Design Students for new interpretations of the Collections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Marketing: </a:t>
            </a:r>
            <a:r>
              <a:rPr lang="en-GB">
                <a:solidFill>
                  <a:srgbClr val="FFFFFF"/>
                </a:solidFill>
                <a:latin typeface="Open Sans"/>
                <a:ea typeface="Open Sans"/>
                <a:cs typeface="Open Sans"/>
                <a:sym typeface="Open Sans"/>
              </a:rPr>
              <a:t>Promote tours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Retail</a:t>
            </a:r>
            <a:r>
              <a:rPr lang="en-GB">
                <a:solidFill>
                  <a:srgbClr val="FFFFFF"/>
                </a:solidFill>
                <a:latin typeface="Open Sans"/>
                <a:ea typeface="Open Sans"/>
                <a:cs typeface="Open Sans"/>
                <a:sym typeface="Open Sans"/>
              </a:rPr>
              <a:t> Increase the amount of Contemporary Ceramics on sale, based on the works of Collection artists; Develop replications of twenty objects from the core collection for sale in the Gift shop and online.</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Funding: </a:t>
            </a:r>
            <a:r>
              <a:rPr lang="en-GB">
                <a:solidFill>
                  <a:srgbClr val="FFFFFF"/>
                </a:solidFill>
                <a:latin typeface="Open Sans"/>
                <a:ea typeface="Open Sans"/>
                <a:cs typeface="Open Sans"/>
                <a:sym typeface="Open Sans"/>
              </a:rPr>
              <a:t>Raise funds for new display cases</a:t>
            </a:r>
            <a:r>
              <a:rPr b="1" lang="en-GB">
                <a:solidFill>
                  <a:srgbClr val="FFFFFF"/>
                </a:solidFill>
                <a:latin typeface="Open Sans"/>
                <a:ea typeface="Open Sans"/>
                <a:cs typeface="Open Sans"/>
                <a:sym typeface="Open Sans"/>
              </a:rPr>
              <a:t> </a:t>
            </a:r>
            <a:r>
              <a:rPr lang="en-GB">
                <a:solidFill>
                  <a:srgbClr val="FFFFFF"/>
                </a:solidFill>
                <a:latin typeface="Open Sans"/>
                <a:ea typeface="Open Sans"/>
                <a:cs typeface="Open Sans"/>
                <a:sym typeface="Open Sans"/>
              </a:rPr>
              <a:t>and redisplay of showcase </a:t>
            </a:r>
            <a:r>
              <a:rPr b="1" lang="en-GB">
                <a:solidFill>
                  <a:srgbClr val="FFFFFF"/>
                </a:solidFill>
                <a:latin typeface="Open Sans"/>
                <a:ea typeface="Open Sans"/>
                <a:cs typeface="Open Sans"/>
                <a:sym typeface="Open Sans"/>
              </a:rPr>
              <a:t>  </a:t>
            </a:r>
            <a:endParaRPr>
              <a:solidFill>
                <a:srgbClr val="FFFFFF"/>
              </a:solidFill>
              <a:latin typeface="Open Sans"/>
              <a:ea typeface="Open Sans"/>
              <a:cs typeface="Open Sans"/>
              <a:sym typeface="Open Sans"/>
            </a:endParaRPr>
          </a:p>
        </p:txBody>
      </p:sp>
      <p:sp>
        <p:nvSpPr>
          <p:cNvPr id="253" name="Google Shape;253;p36"/>
          <p:cNvSpPr txBox="1"/>
          <p:nvPr/>
        </p:nvSpPr>
        <p:spPr>
          <a:xfrm>
            <a:off x="6084375" y="3632750"/>
            <a:ext cx="3116100" cy="260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lang="en-GB" sz="1800">
                <a:solidFill>
                  <a:srgbClr val="BF9000"/>
                </a:solidFill>
                <a:latin typeface="Open Sans"/>
                <a:ea typeface="Open Sans"/>
                <a:cs typeface="Open Sans"/>
                <a:sym typeface="Open Sans"/>
              </a:rPr>
              <a:t>Action 4</a:t>
            </a:r>
            <a:r>
              <a:rPr lang="en-GB" sz="1800">
                <a:solidFill>
                  <a:srgbClr val="BF9000"/>
                </a:solidFill>
                <a:latin typeface="Open Sans"/>
                <a:ea typeface="Open Sans"/>
                <a:cs typeface="Open Sans"/>
                <a:sym typeface="Open Sans"/>
              </a:rPr>
              <a:t>: </a:t>
            </a:r>
            <a:r>
              <a:rPr lang="en-GB" sz="1800">
                <a:solidFill>
                  <a:srgbClr val="BF9000"/>
                </a:solidFill>
                <a:latin typeface="Open Sans"/>
                <a:ea typeface="Open Sans"/>
                <a:cs typeface="Open Sans"/>
                <a:sym typeface="Open Sans"/>
              </a:rPr>
              <a:t> Improve and upgrade the display of our Collections, with more interpretation and a modernising of the look and feel for the visitor. </a:t>
            </a:r>
            <a:endParaRPr sz="1200">
              <a:solidFill>
                <a:srgbClr val="666666"/>
              </a:solidFill>
            </a:endParaRPr>
          </a:p>
          <a:p>
            <a:pPr indent="0" lvl="0" marL="0" rtl="0" algn="l">
              <a:lnSpc>
                <a:spcPct val="115000"/>
              </a:lnSpc>
              <a:spcBef>
                <a:spcPts val="1400"/>
              </a:spcBef>
              <a:spcAft>
                <a:spcPts val="400"/>
              </a:spcAft>
              <a:buNone/>
            </a:pPr>
            <a:r>
              <a:t/>
            </a:r>
            <a:endParaRPr sz="1800">
              <a:solidFill>
                <a:srgbClr val="BF9000"/>
              </a:solidFill>
              <a:latin typeface="Open Sans"/>
              <a:ea typeface="Open Sans"/>
              <a:cs typeface="Open Sans"/>
              <a:sym typeface="Open Sans"/>
            </a:endParaRPr>
          </a:p>
        </p:txBody>
      </p:sp>
      <p:sp>
        <p:nvSpPr>
          <p:cNvPr id="254" name="Google Shape;254;p3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255" name="Google Shape;255;p36"/>
          <p:cNvSpPr txBox="1"/>
          <p:nvPr/>
        </p:nvSpPr>
        <p:spPr>
          <a:xfrm>
            <a:off x="826575" y="5813225"/>
            <a:ext cx="5398500" cy="7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KPI:  New Tour Booklet published</a:t>
            </a:r>
            <a:endParaRPr>
              <a:solidFill>
                <a:srgbClr val="FFFFFF"/>
              </a:solidFill>
            </a:endParaRPr>
          </a:p>
          <a:p>
            <a:pPr indent="0" lvl="0" marL="0" rtl="0" algn="l">
              <a:spcBef>
                <a:spcPts val="0"/>
              </a:spcBef>
              <a:spcAft>
                <a:spcPts val="0"/>
              </a:spcAft>
              <a:buNone/>
            </a:pPr>
            <a:r>
              <a:rPr lang="en-GB">
                <a:solidFill>
                  <a:srgbClr val="FFFFFF"/>
                </a:solidFill>
              </a:rPr>
              <a:t>	</a:t>
            </a:r>
            <a:endParaRPr>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7"/>
          <p:cNvSpPr txBox="1"/>
          <p:nvPr>
            <p:ph idx="1" type="body"/>
          </p:nvPr>
        </p:nvSpPr>
        <p:spPr>
          <a:xfrm>
            <a:off x="311700" y="1010725"/>
            <a:ext cx="8709300" cy="55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sz="1400">
                <a:solidFill>
                  <a:schemeClr val="dk1"/>
                </a:solidFill>
                <a:latin typeface="Open Sans"/>
                <a:ea typeface="Open Sans"/>
                <a:cs typeface="Open Sans"/>
                <a:sym typeface="Open Sans"/>
              </a:rPr>
              <a:t>Naomi</a:t>
            </a:r>
            <a:r>
              <a:rPr lang="en-GB">
                <a:solidFill>
                  <a:schemeClr val="dk1"/>
                </a:solidFill>
                <a:latin typeface="Open Sans"/>
                <a:ea typeface="Open Sans"/>
                <a:cs typeface="Open Sans"/>
                <a:sym typeface="Open Sans"/>
              </a:rPr>
              <a:t> </a:t>
            </a:r>
            <a:r>
              <a:rPr b="1" lang="en-GB" sz="1200">
                <a:solidFill>
                  <a:schemeClr val="dk1"/>
                </a:solidFill>
                <a:latin typeface="Open Sans"/>
                <a:ea typeface="Open Sans"/>
                <a:cs typeface="Open Sans"/>
                <a:sym typeface="Open Sans"/>
              </a:rPr>
              <a:t>Timeline:  </a:t>
            </a:r>
            <a:r>
              <a:rPr lang="en-GB" sz="1200">
                <a:solidFill>
                  <a:schemeClr val="dk1"/>
                </a:solidFill>
                <a:latin typeface="Open Sans"/>
                <a:ea typeface="Open Sans"/>
                <a:cs typeface="Open Sans"/>
                <a:sym typeface="Open Sans"/>
              </a:rPr>
              <a:t> Q3-4			</a:t>
            </a:r>
            <a:r>
              <a:rPr b="1" lang="en-GB" sz="1200">
                <a:solidFill>
                  <a:schemeClr val="dk1"/>
                </a:solidFill>
                <a:latin typeface="Open Sans"/>
                <a:ea typeface="Open Sans"/>
                <a:cs typeface="Open Sans"/>
                <a:sym typeface="Open Sans"/>
              </a:rPr>
              <a:t>Budget:  </a:t>
            </a:r>
            <a:r>
              <a:rPr lang="en-GB" sz="1200">
                <a:solidFill>
                  <a:schemeClr val="dk1"/>
                </a:solidFill>
                <a:latin typeface="Open Sans"/>
                <a:ea typeface="Open Sans"/>
                <a:cs typeface="Open Sans"/>
                <a:sym typeface="Open Sans"/>
              </a:rPr>
              <a:t>24K to be raised</a:t>
            </a:r>
            <a:endParaRPr>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T1.8    </a:t>
            </a:r>
            <a:r>
              <a:rPr b="1" lang="en-GB" sz="1200">
                <a:solidFill>
                  <a:schemeClr val="dk1"/>
                </a:solidFill>
                <a:latin typeface="Open Sans"/>
                <a:ea typeface="Open Sans"/>
                <a:cs typeface="Open Sans"/>
                <a:sym typeface="Open Sans"/>
              </a:rPr>
              <a:t>Display </a:t>
            </a:r>
            <a:endParaRPr b="1" sz="12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200">
                <a:solidFill>
                  <a:schemeClr val="dk1"/>
                </a:solidFill>
                <a:latin typeface="Open Sans"/>
                <a:ea typeface="Open Sans"/>
                <a:cs typeface="Open Sans"/>
                <a:sym typeface="Open Sans"/>
              </a:rPr>
              <a:t>T1.8.1 New Cases for Irish Contemporary Ceramics</a:t>
            </a:r>
            <a:endParaRPr b="1"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T1.8.1.1 Raise €24K  by Q3</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T1.8.1.2 Purchase new cases by Q4</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200">
                <a:solidFill>
                  <a:schemeClr val="dk1"/>
                </a:solidFill>
                <a:latin typeface="Open Sans"/>
                <a:ea typeface="Open Sans"/>
                <a:cs typeface="Open Sans"/>
                <a:sym typeface="Open Sans"/>
              </a:rPr>
              <a:t>T1.8.2.  Redisplay and remodelling of 1st floor study room</a:t>
            </a:r>
            <a:endParaRPr b="1"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T1.8.2.1 Create design for remodel  by Q4</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T1.8.2.2 Raise funds for remodelling</a:t>
            </a:r>
            <a:endParaRPr sz="1200">
              <a:solidFill>
                <a:schemeClr val="dk1"/>
              </a:solidFill>
              <a:latin typeface="Open Sans"/>
              <a:ea typeface="Open Sans"/>
              <a:cs typeface="Open Sans"/>
              <a:sym typeface="Open Sans"/>
            </a:endParaRPr>
          </a:p>
          <a:p>
            <a:pPr indent="0" lvl="0" marL="0" rtl="0" algn="l">
              <a:spcBef>
                <a:spcPts val="1600"/>
              </a:spcBef>
              <a:spcAft>
                <a:spcPts val="1600"/>
              </a:spcAft>
              <a:buNone/>
            </a:pPr>
            <a:r>
              <a:rPr lang="en-GB" sz="1200">
                <a:solidFill>
                  <a:schemeClr val="dk1"/>
                </a:solidFill>
                <a:latin typeface="Open Sans"/>
                <a:ea typeface="Open Sans"/>
                <a:cs typeface="Open Sans"/>
                <a:sym typeface="Open Sans"/>
              </a:rPr>
              <a:t>T1.8.2.3 </a:t>
            </a:r>
            <a:r>
              <a:rPr lang="en-GB" sz="1200">
                <a:solidFill>
                  <a:schemeClr val="dk1"/>
                </a:solidFill>
                <a:latin typeface="Open Sans"/>
                <a:ea typeface="Open Sans"/>
                <a:cs typeface="Open Sans"/>
                <a:sym typeface="Open Sans"/>
              </a:rPr>
              <a:t>Set-up project with deadlines and targets</a:t>
            </a:r>
            <a:endParaRPr sz="1000">
              <a:solidFill>
                <a:srgbClr val="333333"/>
              </a:solidFill>
              <a:highlight>
                <a:srgbClr val="FFFFFF"/>
              </a:highlight>
              <a:latin typeface="Roboto"/>
              <a:ea typeface="Roboto"/>
              <a:cs typeface="Roboto"/>
              <a:sym typeface="Roboto"/>
            </a:endParaRPr>
          </a:p>
        </p:txBody>
      </p:sp>
      <p:sp>
        <p:nvSpPr>
          <p:cNvPr id="261" name="Google Shape;261;p3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262" name="Google Shape;262;p37"/>
          <p:cNvSpPr txBox="1"/>
          <p:nvPr>
            <p:ph type="title"/>
          </p:nvPr>
        </p:nvSpPr>
        <p:spPr>
          <a:xfrm>
            <a:off x="311700" y="1146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Collections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8"/>
          <p:cNvSpPr txBox="1"/>
          <p:nvPr>
            <p:ph idx="1" type="body"/>
          </p:nvPr>
        </p:nvSpPr>
        <p:spPr>
          <a:xfrm>
            <a:off x="311700" y="1010725"/>
            <a:ext cx="8709300" cy="55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sz="1400">
                <a:solidFill>
                  <a:schemeClr val="dk1"/>
                </a:solidFill>
                <a:latin typeface="Open Sans"/>
                <a:ea typeface="Open Sans"/>
                <a:cs typeface="Open Sans"/>
                <a:sym typeface="Open Sans"/>
              </a:rPr>
              <a:t>Naomi</a:t>
            </a:r>
            <a:r>
              <a:rPr lang="en-GB">
                <a:solidFill>
                  <a:schemeClr val="dk1"/>
                </a:solidFill>
                <a:latin typeface="Open Sans"/>
                <a:ea typeface="Open Sans"/>
                <a:cs typeface="Open Sans"/>
                <a:sym typeface="Open Sans"/>
              </a:rPr>
              <a:t> </a:t>
            </a:r>
            <a:r>
              <a:rPr b="1" lang="en-GB" sz="1200">
                <a:solidFill>
                  <a:schemeClr val="dk1"/>
                </a:solidFill>
                <a:latin typeface="Open Sans"/>
                <a:ea typeface="Open Sans"/>
                <a:cs typeface="Open Sans"/>
                <a:sym typeface="Open Sans"/>
              </a:rPr>
              <a:t>Timeline: </a:t>
            </a:r>
            <a:r>
              <a:rPr lang="en-GB" sz="1200">
                <a:solidFill>
                  <a:schemeClr val="dk1"/>
                </a:solidFill>
                <a:latin typeface="Open Sans"/>
                <a:ea typeface="Open Sans"/>
                <a:cs typeface="Open Sans"/>
                <a:sym typeface="Open Sans"/>
              </a:rPr>
              <a:t>February  to July  2019		</a:t>
            </a:r>
            <a:r>
              <a:rPr b="1" lang="en-GB" sz="1200">
                <a:solidFill>
                  <a:schemeClr val="dk1"/>
                </a:solidFill>
                <a:latin typeface="Open Sans"/>
                <a:ea typeface="Open Sans"/>
                <a:cs typeface="Open Sans"/>
                <a:sym typeface="Open Sans"/>
              </a:rPr>
              <a:t>Budget:  </a:t>
            </a:r>
            <a:r>
              <a:rPr lang="en-GB" sz="1200">
                <a:solidFill>
                  <a:schemeClr val="dk1"/>
                </a:solidFill>
                <a:latin typeface="Open Sans"/>
                <a:ea typeface="Open Sans"/>
                <a:cs typeface="Open Sans"/>
                <a:sym typeface="Open Sans"/>
              </a:rPr>
              <a:t> to be raised for interpretative tables</a:t>
            </a:r>
            <a:endParaRPr>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en-GB"/>
              <a:t>Tasks</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T1.8    </a:t>
            </a:r>
            <a:r>
              <a:rPr b="1" lang="en-GB" sz="1200">
                <a:solidFill>
                  <a:schemeClr val="dk1"/>
                </a:solidFill>
                <a:latin typeface="Open Sans"/>
                <a:ea typeface="Open Sans"/>
                <a:cs typeface="Open Sans"/>
                <a:sym typeface="Open Sans"/>
              </a:rPr>
              <a:t>Display Cont/d</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200">
                <a:solidFill>
                  <a:schemeClr val="dk1"/>
                </a:solidFill>
                <a:latin typeface="Open Sans"/>
                <a:ea typeface="Open Sans"/>
                <a:cs typeface="Open Sans"/>
                <a:sym typeface="Open Sans"/>
              </a:rPr>
              <a:t>T1.8.3 Interpretation</a:t>
            </a:r>
            <a:endParaRPr b="1"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T1.8.3.1 Project manage the delivery of a timeline, new labelling and text panels to improve interpretation in the museum with Docents Q1 and Q2</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T1.8.3.2 Investigate digital interpretation tablets cost and implementation to - increase access to information about an object.  Q3</a:t>
            </a:r>
            <a:endParaRPr sz="1200">
              <a:solidFill>
                <a:schemeClr val="dk1"/>
              </a:solidFill>
              <a:latin typeface="Open Sans"/>
              <a:ea typeface="Open Sans"/>
              <a:cs typeface="Open Sans"/>
              <a:sym typeface="Open Sans"/>
            </a:endParaRPr>
          </a:p>
          <a:p>
            <a:pPr indent="0" lvl="0" marL="0" rtl="0" algn="l">
              <a:spcBef>
                <a:spcPts val="1600"/>
              </a:spcBef>
              <a:spcAft>
                <a:spcPts val="1600"/>
              </a:spcAft>
              <a:buNone/>
            </a:pPr>
            <a:r>
              <a:rPr lang="en-GB" sz="1200">
                <a:solidFill>
                  <a:schemeClr val="dk1"/>
                </a:solidFill>
                <a:latin typeface="Open Sans"/>
                <a:ea typeface="Open Sans"/>
                <a:cs typeface="Open Sans"/>
                <a:sym typeface="Open Sans"/>
              </a:rPr>
              <a:t>T1.</a:t>
            </a:r>
            <a:endParaRPr sz="1200">
              <a:solidFill>
                <a:schemeClr val="dk1"/>
              </a:solidFill>
              <a:latin typeface="Open Sans"/>
              <a:ea typeface="Open Sans"/>
              <a:cs typeface="Open Sans"/>
              <a:sym typeface="Open Sans"/>
            </a:endParaRPr>
          </a:p>
        </p:txBody>
      </p:sp>
      <p:sp>
        <p:nvSpPr>
          <p:cNvPr id="268" name="Google Shape;268;p3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269" name="Google Shape;269;p38"/>
          <p:cNvSpPr txBox="1"/>
          <p:nvPr>
            <p:ph type="title"/>
          </p:nvPr>
        </p:nvSpPr>
        <p:spPr>
          <a:xfrm>
            <a:off x="311700" y="1146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Collections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273" name="Shape 273"/>
        <p:cNvGrpSpPr/>
        <p:nvPr/>
      </p:nvGrpSpPr>
      <p:grpSpPr>
        <a:xfrm>
          <a:off x="0" y="0"/>
          <a:ext cx="0" cy="0"/>
          <a:chOff x="0" y="0"/>
          <a:chExt cx="0" cy="0"/>
        </a:xfrm>
      </p:grpSpPr>
      <p:sp>
        <p:nvSpPr>
          <p:cNvPr id="274" name="Google Shape;274;p39"/>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9"/>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rgbClr val="BF9000"/>
              </a:buClr>
              <a:buSzPts val="3000"/>
              <a:buFont typeface="Open Sans"/>
              <a:buAutoNum type="arabicPeriod"/>
            </a:pPr>
            <a:r>
              <a:rPr lang="en-GB" sz="3000">
                <a:solidFill>
                  <a:srgbClr val="BF9000"/>
                </a:solidFill>
                <a:latin typeface="Open Sans"/>
                <a:ea typeface="Open Sans"/>
                <a:cs typeface="Open Sans"/>
                <a:sym typeface="Open Sans"/>
              </a:rPr>
              <a:t>Collections</a:t>
            </a:r>
            <a:endParaRPr sz="3000">
              <a:solidFill>
                <a:srgbClr val="BF9000"/>
              </a:solidFill>
              <a:latin typeface="Open Sans"/>
              <a:ea typeface="Open Sans"/>
              <a:cs typeface="Open Sans"/>
              <a:sym typeface="Open Sans"/>
            </a:endParaRPr>
          </a:p>
        </p:txBody>
      </p:sp>
      <p:pic>
        <p:nvPicPr>
          <p:cNvPr id="276" name="Google Shape;276;p39"/>
          <p:cNvPicPr preferRelativeResize="0"/>
          <p:nvPr/>
        </p:nvPicPr>
        <p:blipFill>
          <a:blip r:embed="rId3">
            <a:alphaModFix/>
          </a:blip>
          <a:stretch>
            <a:fillRect/>
          </a:stretch>
        </p:blipFill>
        <p:spPr>
          <a:xfrm>
            <a:off x="5910500" y="400700"/>
            <a:ext cx="2990850" cy="2600325"/>
          </a:xfrm>
          <a:prstGeom prst="rect">
            <a:avLst/>
          </a:prstGeom>
          <a:noFill/>
          <a:ln>
            <a:noFill/>
          </a:ln>
        </p:spPr>
      </p:pic>
      <p:sp>
        <p:nvSpPr>
          <p:cNvPr id="277" name="Google Shape;277;p39"/>
          <p:cNvSpPr txBox="1"/>
          <p:nvPr/>
        </p:nvSpPr>
        <p:spPr>
          <a:xfrm>
            <a:off x="404550" y="1698425"/>
            <a:ext cx="5363400" cy="48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Open Sans"/>
                <a:ea typeface="Open Sans"/>
                <a:cs typeface="Open Sans"/>
                <a:sym typeface="Open Sans"/>
              </a:rPr>
              <a:t>For investigation only in 2019</a:t>
            </a:r>
            <a:endParaRPr sz="1800">
              <a:solidFill>
                <a:srgbClr val="FFFFFF"/>
              </a:solidFill>
              <a:latin typeface="Open Sans"/>
              <a:ea typeface="Open Sans"/>
              <a:cs typeface="Open Sans"/>
              <a:sym typeface="Open Sans"/>
            </a:endParaRPr>
          </a:p>
        </p:txBody>
      </p:sp>
      <p:sp>
        <p:nvSpPr>
          <p:cNvPr id="278" name="Google Shape;278;p39"/>
          <p:cNvSpPr txBox="1"/>
          <p:nvPr/>
        </p:nvSpPr>
        <p:spPr>
          <a:xfrm>
            <a:off x="591600" y="3632750"/>
            <a:ext cx="8608800" cy="260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lang="en-GB" sz="1800">
                <a:solidFill>
                  <a:srgbClr val="BF9000"/>
                </a:solidFill>
                <a:latin typeface="Open Sans"/>
                <a:ea typeface="Open Sans"/>
                <a:cs typeface="Open Sans"/>
                <a:sym typeface="Open Sans"/>
              </a:rPr>
              <a:t>Action 3</a:t>
            </a:r>
            <a:r>
              <a:rPr lang="en-GB" sz="1800">
                <a:solidFill>
                  <a:srgbClr val="BF9000"/>
                </a:solidFill>
                <a:latin typeface="Open Sans"/>
                <a:ea typeface="Open Sans"/>
                <a:cs typeface="Open Sans"/>
                <a:sym typeface="Open Sans"/>
              </a:rPr>
              <a:t>: </a:t>
            </a:r>
            <a:r>
              <a:rPr lang="en-GB" sz="1800">
                <a:solidFill>
                  <a:srgbClr val="BF9000"/>
                </a:solidFill>
                <a:latin typeface="Open Sans"/>
                <a:ea typeface="Open Sans"/>
                <a:cs typeface="Open Sans"/>
                <a:sym typeface="Open Sans"/>
              </a:rPr>
              <a:t> Through acquisition or collaboration expand the collections and remit of the Hunt Museum </a:t>
            </a:r>
            <a:endParaRPr sz="1800">
              <a:solidFill>
                <a:srgbClr val="BF9000"/>
              </a:solidFill>
              <a:latin typeface="Open Sans"/>
              <a:ea typeface="Open Sans"/>
              <a:cs typeface="Open Sans"/>
              <a:sym typeface="Open Sans"/>
            </a:endParaRPr>
          </a:p>
          <a:p>
            <a:pPr indent="0" lvl="0" marL="0" rtl="0" algn="l">
              <a:lnSpc>
                <a:spcPct val="115000"/>
              </a:lnSpc>
              <a:spcBef>
                <a:spcPts val="400"/>
              </a:spcBef>
              <a:spcAft>
                <a:spcPts val="0"/>
              </a:spcAft>
              <a:buNone/>
            </a:pPr>
            <a:r>
              <a:rPr lang="en-GB" sz="1800">
                <a:solidFill>
                  <a:srgbClr val="BF9000"/>
                </a:solidFill>
                <a:latin typeface="Open Sans"/>
                <a:ea typeface="Open Sans"/>
                <a:cs typeface="Open Sans"/>
                <a:sym typeface="Open Sans"/>
              </a:rPr>
              <a:t>Action 5: Initiate partnerships and strategic relationships with platforms and tech innovators such as Wikipedia, Europeana, Mozilla and Google to increase understanding of our Collections . </a:t>
            </a:r>
            <a:endParaRPr sz="1800">
              <a:solidFill>
                <a:srgbClr val="BF9000"/>
              </a:solidFill>
              <a:latin typeface="Open Sans"/>
              <a:ea typeface="Open Sans"/>
              <a:cs typeface="Open Sans"/>
              <a:sym typeface="Open Sans"/>
            </a:endParaRPr>
          </a:p>
          <a:p>
            <a:pPr indent="0" lvl="0" marL="0" rtl="0" algn="l">
              <a:lnSpc>
                <a:spcPct val="115000"/>
              </a:lnSpc>
              <a:spcBef>
                <a:spcPts val="1400"/>
              </a:spcBef>
              <a:spcAft>
                <a:spcPts val="400"/>
              </a:spcAft>
              <a:buNone/>
            </a:pPr>
            <a:r>
              <a:t/>
            </a:r>
            <a:endParaRPr sz="1800">
              <a:solidFill>
                <a:srgbClr val="BF9000"/>
              </a:solidFill>
              <a:latin typeface="Open Sans"/>
              <a:ea typeface="Open Sans"/>
              <a:cs typeface="Open Sans"/>
              <a:sym typeface="Open Sans"/>
            </a:endParaRPr>
          </a:p>
        </p:txBody>
      </p:sp>
      <p:sp>
        <p:nvSpPr>
          <p:cNvPr id="279" name="Google Shape;279;p3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283" name="Shape 283"/>
        <p:cNvGrpSpPr/>
        <p:nvPr/>
      </p:nvGrpSpPr>
      <p:grpSpPr>
        <a:xfrm>
          <a:off x="0" y="0"/>
          <a:ext cx="0" cy="0"/>
          <a:chOff x="0" y="0"/>
          <a:chExt cx="0" cy="0"/>
        </a:xfrm>
      </p:grpSpPr>
      <p:sp>
        <p:nvSpPr>
          <p:cNvPr id="284" name="Google Shape;284;p40"/>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0"/>
          <p:cNvSpPr txBox="1"/>
          <p:nvPr/>
        </p:nvSpPr>
        <p:spPr>
          <a:xfrm>
            <a:off x="145025" y="3356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2. Public Engagement - Visitors</a:t>
            </a:r>
            <a:endParaRPr sz="3000">
              <a:solidFill>
                <a:srgbClr val="BF9000"/>
              </a:solidFill>
              <a:latin typeface="Open Sans"/>
              <a:ea typeface="Open Sans"/>
              <a:cs typeface="Open Sans"/>
              <a:sym typeface="Open Sans"/>
            </a:endParaRPr>
          </a:p>
        </p:txBody>
      </p:sp>
      <p:pic>
        <p:nvPicPr>
          <p:cNvPr id="286" name="Google Shape;286;p40"/>
          <p:cNvPicPr preferRelativeResize="0"/>
          <p:nvPr/>
        </p:nvPicPr>
        <p:blipFill>
          <a:blip r:embed="rId3">
            <a:alphaModFix/>
          </a:blip>
          <a:stretch>
            <a:fillRect/>
          </a:stretch>
        </p:blipFill>
        <p:spPr>
          <a:xfrm>
            <a:off x="5936300" y="528125"/>
            <a:ext cx="3071250" cy="2973609"/>
          </a:xfrm>
          <a:prstGeom prst="rect">
            <a:avLst/>
          </a:prstGeom>
          <a:noFill/>
          <a:ln>
            <a:noFill/>
          </a:ln>
        </p:spPr>
      </p:pic>
      <p:sp>
        <p:nvSpPr>
          <p:cNvPr id="287" name="Google Shape;287;p40"/>
          <p:cNvSpPr txBox="1"/>
          <p:nvPr/>
        </p:nvSpPr>
        <p:spPr>
          <a:xfrm>
            <a:off x="669850" y="3501725"/>
            <a:ext cx="8474100" cy="297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lang="en-GB" sz="1800">
                <a:solidFill>
                  <a:srgbClr val="BF9000"/>
                </a:solidFill>
                <a:latin typeface="Open Sans"/>
                <a:ea typeface="Open Sans"/>
                <a:cs typeface="Open Sans"/>
                <a:sym typeface="Open Sans"/>
              </a:rPr>
              <a:t>Action </a:t>
            </a:r>
            <a:r>
              <a:rPr lang="en-GB" sz="1800">
                <a:solidFill>
                  <a:srgbClr val="BF9000"/>
                </a:solidFill>
                <a:latin typeface="Open Sans"/>
                <a:ea typeface="Open Sans"/>
                <a:cs typeface="Open Sans"/>
                <a:sym typeface="Open Sans"/>
              </a:rPr>
              <a:t>1: A major exhibition every year, and 3 medium-sized exhibitions to entice visitors from far and wide and gain repeat visits to the museum. </a:t>
            </a:r>
            <a:endParaRPr sz="1800">
              <a:solidFill>
                <a:srgbClr val="BF9000"/>
              </a:solidFill>
              <a:latin typeface="Open Sans"/>
              <a:ea typeface="Open Sans"/>
              <a:cs typeface="Open Sans"/>
              <a:sym typeface="Open Sans"/>
            </a:endParaRPr>
          </a:p>
          <a:p>
            <a:pPr indent="0" lvl="0" marL="0" rtl="0" algn="l">
              <a:lnSpc>
                <a:spcPct val="115000"/>
              </a:lnSpc>
              <a:spcBef>
                <a:spcPts val="1400"/>
              </a:spcBef>
              <a:spcAft>
                <a:spcPts val="0"/>
              </a:spcAft>
              <a:buNone/>
            </a:pPr>
            <a:r>
              <a:rPr lang="en-GB" sz="1800">
                <a:solidFill>
                  <a:srgbClr val="BF9000"/>
                </a:solidFill>
                <a:latin typeface="Open Sans"/>
                <a:ea typeface="Open Sans"/>
                <a:cs typeface="Open Sans"/>
                <a:sym typeface="Open Sans"/>
              </a:rPr>
              <a:t>Action 5:. Multiplication of our audiences through exhibitions in other venues and countries and active uploading of our collections online to international digital collections such as Europeana &amp; the DP.LA. </a:t>
            </a:r>
            <a:endParaRPr sz="1800">
              <a:solidFill>
                <a:srgbClr val="BF9000"/>
              </a:solidFill>
              <a:latin typeface="Open Sans"/>
              <a:ea typeface="Open Sans"/>
              <a:cs typeface="Open Sans"/>
              <a:sym typeface="Open Sans"/>
            </a:endParaRPr>
          </a:p>
          <a:p>
            <a:pPr indent="0" lvl="0" marL="0" rtl="0" algn="l">
              <a:spcBef>
                <a:spcPts val="400"/>
              </a:spcBef>
              <a:spcAft>
                <a:spcPts val="0"/>
              </a:spcAft>
              <a:buNone/>
            </a:pPr>
            <a:r>
              <a:t/>
            </a:r>
            <a:endParaRPr sz="1800">
              <a:solidFill>
                <a:srgbClr val="BF9000"/>
              </a:solidFill>
              <a:latin typeface="Open Sans"/>
              <a:ea typeface="Open Sans"/>
              <a:cs typeface="Open Sans"/>
              <a:sym typeface="Open Sans"/>
            </a:endParaRPr>
          </a:p>
        </p:txBody>
      </p:sp>
      <p:sp>
        <p:nvSpPr>
          <p:cNvPr id="288" name="Google Shape;288;p4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292" name="Shape 292"/>
        <p:cNvGrpSpPr/>
        <p:nvPr/>
      </p:nvGrpSpPr>
      <p:grpSpPr>
        <a:xfrm>
          <a:off x="0" y="0"/>
          <a:ext cx="0" cy="0"/>
          <a:chOff x="0" y="0"/>
          <a:chExt cx="0" cy="0"/>
        </a:xfrm>
      </p:grpSpPr>
      <p:sp>
        <p:nvSpPr>
          <p:cNvPr id="293" name="Google Shape;293;p41"/>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1"/>
          <p:cNvSpPr txBox="1"/>
          <p:nvPr/>
        </p:nvSpPr>
        <p:spPr>
          <a:xfrm>
            <a:off x="145025" y="3356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2. Public Engagement - Visitors</a:t>
            </a:r>
            <a:endParaRPr sz="3000">
              <a:solidFill>
                <a:srgbClr val="BF9000"/>
              </a:solidFill>
              <a:latin typeface="Open Sans"/>
              <a:ea typeface="Open Sans"/>
              <a:cs typeface="Open Sans"/>
              <a:sym typeface="Open Sans"/>
            </a:endParaRPr>
          </a:p>
        </p:txBody>
      </p:sp>
      <p:sp>
        <p:nvSpPr>
          <p:cNvPr id="295" name="Google Shape;295;p41"/>
          <p:cNvSpPr txBox="1"/>
          <p:nvPr/>
        </p:nvSpPr>
        <p:spPr>
          <a:xfrm>
            <a:off x="330900" y="1009425"/>
            <a:ext cx="8268000" cy="52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rgbClr val="FFFFFF"/>
                </a:solidFill>
                <a:latin typeface="Open Sans"/>
                <a:ea typeface="Open Sans"/>
                <a:cs typeface="Open Sans"/>
                <a:sym typeface="Open Sans"/>
              </a:rPr>
              <a:t>Major Exhibition: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GB">
                <a:solidFill>
                  <a:srgbClr val="FFFFFF"/>
                </a:solidFill>
                <a:latin typeface="Open Sans"/>
                <a:ea typeface="Open Sans"/>
                <a:cs typeface="Open Sans"/>
                <a:sym typeface="Open Sans"/>
              </a:rPr>
              <a:t>Sir John Lavery, William Leech and Walter Osborne  </a:t>
            </a:r>
            <a:r>
              <a:rPr i="1" lang="en-GB">
                <a:solidFill>
                  <a:srgbClr val="FFFFFF"/>
                </a:solidFill>
                <a:latin typeface="Open Sans"/>
                <a:ea typeface="Open Sans"/>
                <a:cs typeface="Open Sans"/>
                <a:sym typeface="Open Sans"/>
              </a:rPr>
              <a:t>1 June - 7 October  </a:t>
            </a:r>
            <a:endParaRPr i="1">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a:solidFill>
                  <a:srgbClr val="FFFFFF"/>
                </a:solidFill>
                <a:latin typeface="Open Sans"/>
                <a:ea typeface="Open Sans"/>
                <a:cs typeface="Open Sans"/>
                <a:sym typeface="Open Sans"/>
              </a:rPr>
              <a:t>Gallery Exhibitions:</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lang="en-GB">
                <a:solidFill>
                  <a:srgbClr val="FFFFFF"/>
                </a:solidFill>
                <a:latin typeface="Open Sans"/>
                <a:ea typeface="Open Sans"/>
                <a:cs typeface="Open Sans"/>
                <a:sym typeface="Open Sans"/>
              </a:rPr>
              <a:t>Blurring the Edge </a:t>
            </a:r>
            <a:r>
              <a:rPr i="1" lang="en-GB">
                <a:solidFill>
                  <a:srgbClr val="FFFFFF"/>
                </a:solidFill>
                <a:latin typeface="Open Sans"/>
                <a:ea typeface="Open Sans"/>
                <a:cs typeface="Open Sans"/>
                <a:sym typeface="Open Sans"/>
              </a:rPr>
              <a:t>to 20 January</a:t>
            </a:r>
            <a:endParaRPr i="1">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lang="en-GB">
                <a:solidFill>
                  <a:srgbClr val="FFFFFF"/>
                </a:solidFill>
                <a:latin typeface="Open Sans"/>
                <a:ea typeface="Open Sans"/>
                <a:cs typeface="Open Sans"/>
                <a:sym typeface="Open Sans"/>
              </a:rPr>
              <a:t>Limerick Printmakers 20th anniversary exhibition </a:t>
            </a:r>
            <a:r>
              <a:rPr i="1" lang="en-GB">
                <a:solidFill>
                  <a:srgbClr val="FFFFFF"/>
                </a:solidFill>
                <a:latin typeface="Open Sans"/>
                <a:ea typeface="Open Sans"/>
                <a:cs typeface="Open Sans"/>
                <a:sym typeface="Open Sans"/>
              </a:rPr>
              <a:t>1 February - 22 April </a:t>
            </a:r>
            <a:endParaRPr i="1">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lang="en-GB">
                <a:solidFill>
                  <a:srgbClr val="FFFFFF"/>
                </a:solidFill>
                <a:latin typeface="Open Sans"/>
                <a:ea typeface="Open Sans"/>
                <a:cs typeface="Open Sans"/>
                <a:sym typeface="Open Sans"/>
              </a:rPr>
              <a:t>Creative Arts by People in Custody </a:t>
            </a:r>
            <a:r>
              <a:rPr i="1" lang="en-GB">
                <a:solidFill>
                  <a:srgbClr val="FFFFFF"/>
                </a:solidFill>
                <a:latin typeface="Open Sans"/>
                <a:ea typeface="Open Sans"/>
                <a:cs typeface="Open Sans"/>
                <a:sym typeface="Open Sans"/>
              </a:rPr>
              <a:t>18 October - 24 November </a:t>
            </a:r>
            <a:endParaRPr i="1">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lang="en-GB">
                <a:solidFill>
                  <a:srgbClr val="FFFFFF"/>
                </a:solidFill>
                <a:latin typeface="Open Sans"/>
                <a:ea typeface="Open Sans"/>
                <a:cs typeface="Open Sans"/>
                <a:sym typeface="Open Sans"/>
              </a:rPr>
              <a:t>Colin Davidson - collaboration with Oliver Sears Gallery, </a:t>
            </a:r>
            <a:r>
              <a:rPr i="1" lang="en-GB">
                <a:solidFill>
                  <a:srgbClr val="FFFFFF"/>
                </a:solidFill>
                <a:latin typeface="Open Sans"/>
                <a:ea typeface="Open Sans"/>
                <a:cs typeface="Open Sans"/>
                <a:sym typeface="Open Sans"/>
              </a:rPr>
              <a:t>6 December - 29 February 2020 </a:t>
            </a:r>
            <a:endParaRPr i="1">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b="1">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a:solidFill>
                  <a:srgbClr val="FFFFFF"/>
                </a:solidFill>
                <a:latin typeface="Open Sans"/>
                <a:ea typeface="Open Sans"/>
                <a:cs typeface="Open Sans"/>
                <a:sym typeface="Open Sans"/>
              </a:rPr>
              <a:t>Museum Exhibitions: </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lang="en-GB">
                <a:solidFill>
                  <a:srgbClr val="FFFFFF"/>
                </a:solidFill>
                <a:latin typeface="Open Sans"/>
                <a:ea typeface="Open Sans"/>
                <a:cs typeface="Open Sans"/>
                <a:sym typeface="Open Sans"/>
              </a:rPr>
              <a:t>Visible Reminders of Invisible Light - </a:t>
            </a:r>
            <a:r>
              <a:rPr i="1" lang="en-GB">
                <a:solidFill>
                  <a:srgbClr val="FFFFFF"/>
                </a:solidFill>
                <a:latin typeface="Open Sans"/>
                <a:ea typeface="Open Sans"/>
                <a:cs typeface="Open Sans"/>
                <a:sym typeface="Open Sans"/>
              </a:rPr>
              <a:t>12 January - 28 February </a:t>
            </a:r>
            <a:endParaRPr i="1">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lang="en-GB">
                <a:solidFill>
                  <a:srgbClr val="FFFFFF"/>
                </a:solidFill>
                <a:latin typeface="Open Sans"/>
                <a:ea typeface="Open Sans"/>
                <a:cs typeface="Open Sans"/>
                <a:sym typeface="Open Sans"/>
              </a:rPr>
              <a:t>Ingrid Hess kids exhibition on Prehistoric Ireland with Limerick City Museum - </a:t>
            </a:r>
            <a:r>
              <a:rPr i="1" lang="en-GB">
                <a:solidFill>
                  <a:srgbClr val="FFFFFF"/>
                </a:solidFill>
                <a:latin typeface="Open Sans"/>
                <a:ea typeface="Open Sans"/>
                <a:cs typeface="Open Sans"/>
                <a:sym typeface="Open Sans"/>
              </a:rPr>
              <a:t>February</a:t>
            </a:r>
            <a:endParaRPr b="1" i="1">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lang="en-GB">
                <a:solidFill>
                  <a:srgbClr val="FFFFFF"/>
                </a:solidFill>
                <a:latin typeface="Open Sans"/>
                <a:ea typeface="Open Sans"/>
                <a:cs typeface="Open Sans"/>
                <a:sym typeface="Open Sans"/>
              </a:rPr>
              <a:t>LSAD annual show throughout museum </a:t>
            </a:r>
            <a:r>
              <a:rPr i="1" lang="en-GB">
                <a:solidFill>
                  <a:srgbClr val="FFFFFF"/>
                </a:solidFill>
                <a:latin typeface="Open Sans"/>
                <a:ea typeface="Open Sans"/>
                <a:cs typeface="Open Sans"/>
                <a:sym typeface="Open Sans"/>
              </a:rPr>
              <a:t>Mid March - Mid April </a:t>
            </a:r>
            <a:endParaRPr i="1">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lang="en-GB">
                <a:solidFill>
                  <a:srgbClr val="FFFFFF"/>
                </a:solidFill>
                <a:latin typeface="Open Sans"/>
                <a:ea typeface="Open Sans"/>
                <a:cs typeface="Open Sans"/>
                <a:sym typeface="Open Sans"/>
              </a:rPr>
              <a:t>UL Interactive Design Students exhib -- </a:t>
            </a:r>
            <a:r>
              <a:rPr i="1" lang="en-GB">
                <a:solidFill>
                  <a:srgbClr val="FFFFFF"/>
                </a:solidFill>
                <a:latin typeface="Open Sans"/>
                <a:ea typeface="Open Sans"/>
                <a:cs typeface="Open Sans"/>
                <a:sym typeface="Open Sans"/>
              </a:rPr>
              <a:t>May/June</a:t>
            </a:r>
            <a:r>
              <a:rPr lang="en-GB">
                <a:solidFill>
                  <a:srgbClr val="FFFFFF"/>
                </a:solidFill>
                <a:latin typeface="Open Sans"/>
                <a:ea typeface="Open Sans"/>
                <a:cs typeface="Open Sans"/>
                <a:sym typeface="Open Sans"/>
              </a:rPr>
              <a:t>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a:solidFill>
                  <a:srgbClr val="FFFFFF"/>
                </a:solidFill>
                <a:latin typeface="Open Sans"/>
                <a:ea typeface="Open Sans"/>
                <a:cs typeface="Open Sans"/>
                <a:sym typeface="Open Sans"/>
              </a:rPr>
              <a:t>Cafe Exhibitions:</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lang="en-GB">
                <a:solidFill>
                  <a:srgbClr val="FFFFFF"/>
                </a:solidFill>
                <a:latin typeface="Open Sans"/>
                <a:ea typeface="Open Sans"/>
                <a:cs typeface="Open Sans"/>
                <a:sym typeface="Open Sans"/>
              </a:rPr>
              <a:t>Brian MacMahon showing works in cafe - </a:t>
            </a:r>
            <a:r>
              <a:rPr i="1" lang="en-GB">
                <a:solidFill>
                  <a:srgbClr val="FFFFFF"/>
                </a:solidFill>
                <a:latin typeface="Open Sans"/>
                <a:ea typeface="Open Sans"/>
                <a:cs typeface="Open Sans"/>
                <a:sym typeface="Open Sans"/>
              </a:rPr>
              <a:t>1 -30 April</a:t>
            </a:r>
            <a:endParaRPr i="1">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lang="en-GB">
                <a:solidFill>
                  <a:srgbClr val="FFFFFF"/>
                </a:solidFill>
                <a:latin typeface="Open Sans"/>
                <a:ea typeface="Open Sans"/>
                <a:cs typeface="Open Sans"/>
                <a:sym typeface="Open Sans"/>
              </a:rPr>
              <a:t>Maurice Quillinan showing works in cafe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GB">
                <a:solidFill>
                  <a:srgbClr val="FFFFFF"/>
                </a:solidFill>
                <a:latin typeface="Open Sans"/>
                <a:ea typeface="Open Sans"/>
                <a:cs typeface="Open Sans"/>
                <a:sym typeface="Open Sans"/>
              </a:rPr>
              <a:t>Exhibitions External</a:t>
            </a:r>
            <a:endParaRPr b="1">
              <a:solidFill>
                <a:schemeClr val="lt1"/>
              </a:solidFill>
              <a:latin typeface="Open Sans"/>
              <a:ea typeface="Open Sans"/>
              <a:cs typeface="Open Sans"/>
              <a:sym typeface="Open Sans"/>
            </a:endParaRPr>
          </a:p>
          <a:p>
            <a:pPr indent="-317500" lvl="1" marL="914400" rtl="0" algn="l">
              <a:lnSpc>
                <a:spcPct val="115000"/>
              </a:lnSpc>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Investigate staging a Sybil Connolly Exhibition in the IHA in New York by end of 2019</a:t>
            </a:r>
            <a:endParaRPr>
              <a:solidFill>
                <a:schemeClr val="lt1"/>
              </a:solidFill>
              <a:latin typeface="Open Sans"/>
              <a:ea typeface="Open Sans"/>
              <a:cs typeface="Open Sans"/>
              <a:sym typeface="Open Sans"/>
            </a:endParaRPr>
          </a:p>
          <a:p>
            <a:pPr indent="-317500" lvl="1" marL="914400" rtl="0" algn="l">
              <a:lnSpc>
                <a:spcPct val="115000"/>
              </a:lnSpc>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Investigate bringing the Van Gogh, Roderic O’Connor exhibition to Limerick in 2021/22</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b="1">
              <a:solidFill>
                <a:srgbClr val="FFFFFF"/>
              </a:solidFill>
              <a:latin typeface="Open Sans"/>
              <a:ea typeface="Open Sans"/>
              <a:cs typeface="Open Sans"/>
              <a:sym typeface="Open Sans"/>
            </a:endParaRPr>
          </a:p>
          <a:p>
            <a:pPr indent="0" lvl="0" marL="457200" marR="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p:txBody>
      </p:sp>
      <p:sp>
        <p:nvSpPr>
          <p:cNvPr id="296" name="Google Shape;296;p4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71" name="Shape 71"/>
        <p:cNvGrpSpPr/>
        <p:nvPr/>
      </p:nvGrpSpPr>
      <p:grpSpPr>
        <a:xfrm>
          <a:off x="0" y="0"/>
          <a:ext cx="0" cy="0"/>
          <a:chOff x="0" y="0"/>
          <a:chExt cx="0" cy="0"/>
        </a:xfrm>
      </p:grpSpPr>
      <p:sp>
        <p:nvSpPr>
          <p:cNvPr id="72" name="Google Shape;72;p15"/>
          <p:cNvSpPr txBox="1"/>
          <p:nvPr>
            <p:ph type="title"/>
          </p:nvPr>
        </p:nvSpPr>
        <p:spPr>
          <a:xfrm>
            <a:off x="205950" y="364025"/>
            <a:ext cx="2245200" cy="7635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Our Strategic Ambitions:</a:t>
            </a:r>
            <a:endParaRPr sz="3000">
              <a:solidFill>
                <a:srgbClr val="BF9000"/>
              </a:solidFill>
              <a:latin typeface="Open Sans"/>
              <a:ea typeface="Open Sans"/>
              <a:cs typeface="Open Sans"/>
              <a:sym typeface="Open Sans"/>
            </a:endParaRPr>
          </a:p>
          <a:p>
            <a:pPr indent="0" lvl="0" marL="0" rtl="0" algn="l">
              <a:spcBef>
                <a:spcPts val="0"/>
              </a:spcBef>
              <a:spcAft>
                <a:spcPts val="0"/>
              </a:spcAft>
              <a:buNone/>
            </a:pPr>
            <a:r>
              <a:t/>
            </a:r>
            <a:endParaRPr sz="3000">
              <a:solidFill>
                <a:srgbClr val="BF9000"/>
              </a:solidFill>
              <a:latin typeface="Open Sans"/>
              <a:ea typeface="Open Sans"/>
              <a:cs typeface="Open Sans"/>
              <a:sym typeface="Open Sans"/>
            </a:endParaRPr>
          </a:p>
          <a:p>
            <a:pPr indent="0" lvl="0" marL="0" rtl="0" algn="l">
              <a:spcBef>
                <a:spcPts val="0"/>
              </a:spcBef>
              <a:spcAft>
                <a:spcPts val="0"/>
              </a:spcAft>
              <a:buNone/>
            </a:pPr>
            <a:r>
              <a:rPr lang="en-GB" sz="3000">
                <a:solidFill>
                  <a:srgbClr val="BF9000"/>
                </a:solidFill>
                <a:latin typeface="Open Sans"/>
                <a:ea typeface="Open Sans"/>
                <a:cs typeface="Open Sans"/>
                <a:sym typeface="Open Sans"/>
              </a:rPr>
              <a:t>By </a:t>
            </a:r>
            <a:r>
              <a:rPr lang="en-GB" sz="3000">
                <a:solidFill>
                  <a:srgbClr val="BF9000"/>
                </a:solidFill>
                <a:latin typeface="Open Sans"/>
                <a:ea typeface="Open Sans"/>
                <a:cs typeface="Open Sans"/>
                <a:sym typeface="Open Sans"/>
              </a:rPr>
              <a:t>2025 the Hunt Museum wants to have Impact in 3 areas: </a:t>
            </a:r>
            <a:endParaRPr sz="3000">
              <a:solidFill>
                <a:srgbClr val="BF9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400">
              <a:solidFill>
                <a:srgbClr val="000000"/>
              </a:solidFill>
            </a:endParaRPr>
          </a:p>
        </p:txBody>
      </p:sp>
      <p:pic>
        <p:nvPicPr>
          <p:cNvPr id="73" name="Google Shape;73;p15"/>
          <p:cNvPicPr preferRelativeResize="0"/>
          <p:nvPr/>
        </p:nvPicPr>
        <p:blipFill>
          <a:blip r:embed="rId3">
            <a:alphaModFix/>
          </a:blip>
          <a:stretch>
            <a:fillRect/>
          </a:stretch>
        </p:blipFill>
        <p:spPr>
          <a:xfrm>
            <a:off x="4082125" y="0"/>
            <a:ext cx="4957024" cy="2371800"/>
          </a:xfrm>
          <a:prstGeom prst="rect">
            <a:avLst/>
          </a:prstGeom>
          <a:noFill/>
          <a:ln>
            <a:noFill/>
          </a:ln>
        </p:spPr>
      </p:pic>
      <p:pic>
        <p:nvPicPr>
          <p:cNvPr id="74" name="Google Shape;74;p15"/>
          <p:cNvPicPr preferRelativeResize="0"/>
          <p:nvPr/>
        </p:nvPicPr>
        <p:blipFill>
          <a:blip r:embed="rId4">
            <a:alphaModFix/>
          </a:blip>
          <a:stretch>
            <a:fillRect/>
          </a:stretch>
        </p:blipFill>
        <p:spPr>
          <a:xfrm>
            <a:off x="4082125" y="2245517"/>
            <a:ext cx="4957024" cy="2366959"/>
          </a:xfrm>
          <a:prstGeom prst="rect">
            <a:avLst/>
          </a:prstGeom>
          <a:noFill/>
          <a:ln>
            <a:noFill/>
          </a:ln>
        </p:spPr>
      </p:pic>
      <p:pic>
        <p:nvPicPr>
          <p:cNvPr id="75" name="Google Shape;75;p15"/>
          <p:cNvPicPr preferRelativeResize="0"/>
          <p:nvPr/>
        </p:nvPicPr>
        <p:blipFill>
          <a:blip r:embed="rId5">
            <a:alphaModFix/>
          </a:blip>
          <a:stretch>
            <a:fillRect/>
          </a:stretch>
        </p:blipFill>
        <p:spPr>
          <a:xfrm>
            <a:off x="4082125" y="4491042"/>
            <a:ext cx="4957024" cy="2366959"/>
          </a:xfrm>
          <a:prstGeom prst="rect">
            <a:avLst/>
          </a:prstGeom>
          <a:noFill/>
          <a:ln>
            <a:noFill/>
          </a:ln>
        </p:spPr>
      </p:pic>
      <p:sp>
        <p:nvSpPr>
          <p:cNvPr id="76" name="Google Shape;76;p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300" name="Shape 300"/>
        <p:cNvGrpSpPr/>
        <p:nvPr/>
      </p:nvGrpSpPr>
      <p:grpSpPr>
        <a:xfrm>
          <a:off x="0" y="0"/>
          <a:ext cx="0" cy="0"/>
          <a:chOff x="0" y="0"/>
          <a:chExt cx="0" cy="0"/>
        </a:xfrm>
      </p:grpSpPr>
      <p:sp>
        <p:nvSpPr>
          <p:cNvPr id="301" name="Google Shape;301;p42"/>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2"/>
          <p:cNvSpPr txBox="1"/>
          <p:nvPr/>
        </p:nvSpPr>
        <p:spPr>
          <a:xfrm>
            <a:off x="145025" y="3356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2. Public Engagement - Visitors</a:t>
            </a:r>
            <a:endParaRPr sz="3000">
              <a:solidFill>
                <a:srgbClr val="BF9000"/>
              </a:solidFill>
              <a:latin typeface="Open Sans"/>
              <a:ea typeface="Open Sans"/>
              <a:cs typeface="Open Sans"/>
              <a:sym typeface="Open Sans"/>
            </a:endParaRPr>
          </a:p>
        </p:txBody>
      </p:sp>
      <p:sp>
        <p:nvSpPr>
          <p:cNvPr id="303" name="Google Shape;303;p42"/>
          <p:cNvSpPr txBox="1"/>
          <p:nvPr/>
        </p:nvSpPr>
        <p:spPr>
          <a:xfrm>
            <a:off x="145025" y="950325"/>
            <a:ext cx="8770500" cy="5472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GB">
                <a:solidFill>
                  <a:srgbClr val="FFFFFF"/>
                </a:solidFill>
                <a:latin typeface="Open Sans"/>
                <a:ea typeface="Open Sans"/>
                <a:cs typeface="Open Sans"/>
                <a:sym typeface="Open Sans"/>
              </a:rPr>
              <a:t>Supported by:</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Docents: l</a:t>
            </a:r>
            <a:r>
              <a:rPr lang="en-GB">
                <a:solidFill>
                  <a:srgbClr val="FFFFFF"/>
                </a:solidFill>
                <a:latin typeface="Open Sans"/>
                <a:ea typeface="Open Sans"/>
                <a:cs typeface="Open Sans"/>
                <a:sym typeface="Open Sans"/>
              </a:rPr>
              <a:t>eading public tours of the exhibitions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Education: </a:t>
            </a:r>
            <a:r>
              <a:rPr lang="en-GB">
                <a:solidFill>
                  <a:srgbClr val="FFFFFF"/>
                </a:solidFill>
                <a:latin typeface="Open Sans"/>
                <a:ea typeface="Open Sans"/>
                <a:cs typeface="Open Sans"/>
                <a:sym typeface="Open Sans"/>
              </a:rPr>
              <a:t>Symposium Lavery, Osborne  Summer Exhibition; Talks: Visible Reminders; 20th Anniversary of Printmakers; Limerick Prison Service -  talks by resident artists who worked with prisoners; Workshops: Lavery/Leech  Plein Air event - July, Schools Interpretative Workshops for Lavery/Leech  - June and September, Invisible reminders - February, Ingrid Hess - Prehistoric Ireland - handling &amp; Ancient Ireland Loan Box,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GB">
                <a:solidFill>
                  <a:srgbClr val="FFFFFF"/>
                </a:solidFill>
                <a:latin typeface="Open Sans"/>
                <a:ea typeface="Open Sans"/>
                <a:cs typeface="Open Sans"/>
                <a:sym typeface="Open Sans"/>
              </a:rPr>
              <a:t>School Tours: Develop and implement tours for each exhibition aiming to attract 5-10 schools for the Gallery and Museum exhibitions and 30-50 for the Major Gallery Exhibition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GB">
                <a:solidFill>
                  <a:srgbClr val="FFFFFF"/>
                </a:solidFill>
                <a:latin typeface="Open Sans"/>
                <a:ea typeface="Open Sans"/>
                <a:cs typeface="Open Sans"/>
                <a:sym typeface="Open Sans"/>
              </a:rPr>
              <a:t>Ingrid Hess - Prehistoric Ireland - Schools Tour, ‘Walk in My Shoes’ programme with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GB">
                <a:solidFill>
                  <a:srgbClr val="FFFFFF"/>
                </a:solidFill>
                <a:latin typeface="Open Sans"/>
                <a:ea typeface="Open Sans"/>
                <a:cs typeface="Open Sans"/>
                <a:sym typeface="Open Sans"/>
              </a:rPr>
              <a:t>Narrative 4; Kids Curator Programme developed and delivered for Lavery/Leech conducting mini tours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GB">
                <a:solidFill>
                  <a:srgbClr val="FFFFFF"/>
                </a:solidFill>
                <a:latin typeface="Open Sans"/>
                <a:ea typeface="Open Sans"/>
                <a:cs typeface="Open Sans"/>
                <a:sym typeface="Open Sans"/>
              </a:rPr>
              <a:t>Retail: </a:t>
            </a:r>
            <a:r>
              <a:rPr lang="en-GB">
                <a:solidFill>
                  <a:srgbClr val="FFFFFF"/>
                </a:solidFill>
                <a:latin typeface="Open Sans"/>
                <a:ea typeface="Open Sans"/>
                <a:cs typeface="Open Sans"/>
                <a:sym typeface="Open Sans"/>
              </a:rPr>
              <a:t>Stock books, catalogues, stock relevant to the Exhibitions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Marketing: </a:t>
            </a:r>
            <a:r>
              <a:rPr lang="en-GB">
                <a:solidFill>
                  <a:srgbClr val="FFFFFF"/>
                </a:solidFill>
                <a:latin typeface="Open Sans"/>
                <a:ea typeface="Open Sans"/>
                <a:cs typeface="Open Sans"/>
                <a:sym typeface="Open Sans"/>
              </a:rPr>
              <a:t>For each exhibition prepare a specific MarComms Plan, request and communicate a press release and deliver appropriate PR including mass and social media, produce flyers/posters for distribution &amp; incorporate in the event guide, add details to the Hunt Museum website and social media platforms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Funding: </a:t>
            </a:r>
            <a:r>
              <a:rPr lang="en-GB">
                <a:solidFill>
                  <a:srgbClr val="FFFFFF"/>
                </a:solidFill>
                <a:latin typeface="Open Sans"/>
                <a:ea typeface="Open Sans"/>
                <a:cs typeface="Open Sans"/>
                <a:sym typeface="Open Sans"/>
              </a:rPr>
              <a:t>Fundraising Dinner and Event   June 2019 - coinciding with opening of Summer</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GB">
                <a:solidFill>
                  <a:srgbClr val="FFFFFF"/>
                </a:solidFill>
                <a:latin typeface="Open Sans"/>
                <a:ea typeface="Open Sans"/>
                <a:cs typeface="Open Sans"/>
                <a:sym typeface="Open Sans"/>
              </a:rPr>
              <a:t> Exhibition; sponsorship is needed for the exhibition.  Friends to support.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100">
              <a:solidFill>
                <a:srgbClr val="FFFFFF"/>
              </a:solidFill>
              <a:latin typeface="Open Sans"/>
              <a:ea typeface="Open Sans"/>
              <a:cs typeface="Open Sans"/>
              <a:sym typeface="Open Sans"/>
            </a:endParaRPr>
          </a:p>
        </p:txBody>
      </p:sp>
      <p:sp>
        <p:nvSpPr>
          <p:cNvPr id="304" name="Google Shape;304;p4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305" name="Google Shape;305;p42"/>
          <p:cNvSpPr txBox="1"/>
          <p:nvPr/>
        </p:nvSpPr>
        <p:spPr>
          <a:xfrm>
            <a:off x="2018850" y="5943925"/>
            <a:ext cx="64536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KPI’s: 5% increase in visitors over 2017 figures</a:t>
            </a:r>
            <a:endParaRPr>
              <a:solidFill>
                <a:srgbClr val="FFFFFF"/>
              </a:solidFill>
            </a:endParaRPr>
          </a:p>
          <a:p>
            <a:pPr indent="0" lvl="0" marL="457200" rtl="0" algn="l">
              <a:lnSpc>
                <a:spcPct val="115000"/>
              </a:lnSpc>
              <a:spcBef>
                <a:spcPts val="0"/>
              </a:spcBef>
              <a:spcAft>
                <a:spcPts val="0"/>
              </a:spcAft>
              <a:buNone/>
            </a:pPr>
            <a:r>
              <a:rPr lang="en-GB">
                <a:solidFill>
                  <a:schemeClr val="lt1"/>
                </a:solidFill>
                <a:latin typeface="Open Sans"/>
                <a:ea typeface="Open Sans"/>
                <a:cs typeface="Open Sans"/>
                <a:sym typeface="Open Sans"/>
              </a:rPr>
              <a:t>Each exhibition will have an Event Brief.</a:t>
            </a:r>
            <a:endParaRPr>
              <a:solidFill>
                <a:schemeClr val="lt1"/>
              </a:solidFill>
              <a:latin typeface="Open Sans"/>
              <a:ea typeface="Open Sans"/>
              <a:cs typeface="Open Sans"/>
              <a:sym typeface="Open Sans"/>
            </a:endParaRPr>
          </a:p>
          <a:p>
            <a:pPr indent="0" lvl="0" marL="457200" rtl="0" algn="l">
              <a:lnSpc>
                <a:spcPct val="115000"/>
              </a:lnSpc>
              <a:spcBef>
                <a:spcPts val="0"/>
              </a:spcBef>
              <a:spcAft>
                <a:spcPts val="0"/>
              </a:spcAft>
              <a:buNone/>
            </a:pPr>
            <a:r>
              <a:rPr lang="en-GB">
                <a:solidFill>
                  <a:schemeClr val="lt1"/>
                </a:solidFill>
                <a:latin typeface="Open Sans"/>
                <a:ea typeface="Open Sans"/>
                <a:cs typeface="Open Sans"/>
                <a:sym typeface="Open Sans"/>
              </a:rPr>
              <a:t>Funds raised via dinner and sponsorship of @50K </a:t>
            </a:r>
            <a:endParaRPr>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3"/>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Visitors </a:t>
            </a:r>
            <a:endParaRPr/>
          </a:p>
        </p:txBody>
      </p:sp>
      <p:sp>
        <p:nvSpPr>
          <p:cNvPr id="311" name="Google Shape;311;p43"/>
          <p:cNvSpPr txBox="1"/>
          <p:nvPr>
            <p:ph idx="1" type="body"/>
          </p:nvPr>
        </p:nvSpPr>
        <p:spPr>
          <a:xfrm>
            <a:off x="123200" y="1536625"/>
            <a:ext cx="8898000" cy="505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sz="1400">
                <a:solidFill>
                  <a:schemeClr val="dk1"/>
                </a:solidFill>
                <a:latin typeface="Open Sans"/>
                <a:ea typeface="Open Sans"/>
                <a:cs typeface="Open Sans"/>
                <a:sym typeface="Open Sans"/>
              </a:rPr>
              <a:t>Naomi</a:t>
            </a:r>
            <a:r>
              <a:rPr lang="en-GB">
                <a:solidFill>
                  <a:schemeClr val="dk1"/>
                </a:solidFill>
                <a:latin typeface="Open Sans"/>
                <a:ea typeface="Open Sans"/>
                <a:cs typeface="Open Sans"/>
                <a:sym typeface="Open Sans"/>
              </a:rPr>
              <a:t> </a:t>
            </a:r>
            <a:r>
              <a:rPr b="1" lang="en-GB" sz="1200">
                <a:solidFill>
                  <a:schemeClr val="dk1"/>
                </a:solidFill>
                <a:latin typeface="Open Sans"/>
                <a:ea typeface="Open Sans"/>
                <a:cs typeface="Open Sans"/>
                <a:sym typeface="Open Sans"/>
              </a:rPr>
              <a:t>Timeline: </a:t>
            </a:r>
            <a:r>
              <a:rPr lang="en-GB" sz="1200">
                <a:solidFill>
                  <a:schemeClr val="dk1"/>
                </a:solidFill>
                <a:latin typeface="Open Sans"/>
                <a:ea typeface="Open Sans"/>
                <a:cs typeface="Open Sans"/>
                <a:sym typeface="Open Sans"/>
              </a:rPr>
              <a:t> Jan-Oct  2019		</a:t>
            </a:r>
            <a:r>
              <a:rPr b="1" lang="en-GB" sz="1200">
                <a:solidFill>
                  <a:schemeClr val="dk1"/>
                </a:solidFill>
                <a:latin typeface="Open Sans"/>
                <a:ea typeface="Open Sans"/>
                <a:cs typeface="Open Sans"/>
                <a:sym typeface="Open Sans"/>
              </a:rPr>
              <a:t>Budget:  </a:t>
            </a:r>
            <a:r>
              <a:rPr lang="en-GB" sz="1200">
                <a:solidFill>
                  <a:schemeClr val="dk1"/>
                </a:solidFill>
                <a:latin typeface="Open Sans"/>
                <a:ea typeface="Open Sans"/>
                <a:cs typeface="Open Sans"/>
                <a:sym typeface="Open Sans"/>
              </a:rPr>
              <a:t>Operating Budget 60K Sponsorship 4OK </a:t>
            </a:r>
            <a:endParaRPr b="1"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T2.1 Major Exhibition: </a:t>
            </a:r>
            <a:r>
              <a:rPr b="1" lang="en-GB" sz="1400">
                <a:solidFill>
                  <a:srgbClr val="000000"/>
                </a:solidFill>
                <a:latin typeface="Open Sans"/>
                <a:ea typeface="Open Sans"/>
                <a:cs typeface="Open Sans"/>
                <a:sym typeface="Open Sans"/>
              </a:rPr>
              <a:t>Summer</a:t>
            </a:r>
            <a:r>
              <a:rPr b="1" lang="en-GB" sz="1400">
                <a:solidFill>
                  <a:srgbClr val="000000"/>
                </a:solidFill>
                <a:latin typeface="Open Sans"/>
                <a:ea typeface="Open Sans"/>
                <a:cs typeface="Open Sans"/>
                <a:sym typeface="Open Sans"/>
              </a:rPr>
              <a:t> Exhibition: Lavery,Osborne</a:t>
            </a:r>
            <a:r>
              <a:rPr lang="en-GB" sz="1400">
                <a:solidFill>
                  <a:srgbClr val="000000"/>
                </a:solidFill>
                <a:latin typeface="Open Sans"/>
                <a:ea typeface="Open Sans"/>
                <a:cs typeface="Open Sans"/>
                <a:sym typeface="Open Sans"/>
              </a:rPr>
              <a:t>…………... 1 June to 7 October</a:t>
            </a:r>
            <a:endParaRPr i="1" sz="1400">
              <a:solidFill>
                <a:schemeClr val="dk1"/>
              </a:solidFill>
              <a:latin typeface="Open Sans"/>
              <a:ea typeface="Open Sans"/>
              <a:cs typeface="Open Sans"/>
              <a:sym typeface="Open Sans"/>
            </a:endParaRPr>
          </a:p>
          <a:p>
            <a:pPr indent="0" lvl="0" marL="0" rtl="0" algn="l">
              <a:lnSpc>
                <a:spcPct val="115000"/>
              </a:lnSpc>
              <a:spcBef>
                <a:spcPts val="1600"/>
              </a:spcBef>
              <a:spcAft>
                <a:spcPts val="0"/>
              </a:spcAft>
              <a:buNone/>
            </a:pPr>
            <a:r>
              <a:rPr lang="en-GB" sz="1400">
                <a:solidFill>
                  <a:srgbClr val="000000"/>
                </a:solidFill>
                <a:latin typeface="Open Sans"/>
                <a:ea typeface="Open Sans"/>
                <a:cs typeface="Open Sans"/>
                <a:sym typeface="Open Sans"/>
              </a:rPr>
              <a:t>T2.1.1 Preparation</a:t>
            </a:r>
            <a:endParaRPr sz="1400">
              <a:solidFill>
                <a:srgbClr val="000000"/>
              </a:solidFill>
              <a:latin typeface="Open Sans"/>
              <a:ea typeface="Open Sans"/>
              <a:cs typeface="Open Sans"/>
              <a:sym typeface="Open Sans"/>
            </a:endParaRPr>
          </a:p>
          <a:p>
            <a:pPr indent="0" lvl="0" marL="0" rtl="0" algn="l">
              <a:lnSpc>
                <a:spcPct val="115000"/>
              </a:lnSpc>
              <a:spcBef>
                <a:spcPts val="1000"/>
              </a:spcBef>
              <a:spcAft>
                <a:spcPts val="0"/>
              </a:spcAft>
              <a:buNone/>
            </a:pPr>
            <a:r>
              <a:rPr lang="en-GB" sz="1400">
                <a:solidFill>
                  <a:schemeClr val="dk1"/>
                </a:solidFill>
                <a:latin typeface="Open Sans"/>
                <a:ea typeface="Open Sans"/>
                <a:cs typeface="Open Sans"/>
                <a:sym typeface="Open Sans"/>
              </a:rPr>
              <a:t> .     T2.1.1.1 Finalise selection of works </a:t>
            </a:r>
            <a:endParaRPr sz="1400">
              <a:solidFill>
                <a:srgbClr val="000000"/>
              </a:solidFill>
              <a:latin typeface="Open Sans"/>
              <a:ea typeface="Open Sans"/>
              <a:cs typeface="Open Sans"/>
              <a:sym typeface="Open Sans"/>
            </a:endParaRPr>
          </a:p>
          <a:p>
            <a:pPr indent="0" lvl="0" marL="0" rtl="0" algn="l">
              <a:lnSpc>
                <a:spcPct val="115000"/>
              </a:lnSpc>
              <a:spcBef>
                <a:spcPts val="1000"/>
              </a:spcBef>
              <a:spcAft>
                <a:spcPts val="0"/>
              </a:spcAft>
              <a:buNone/>
            </a:pPr>
            <a:r>
              <a:rPr lang="en-GB" sz="1400">
                <a:solidFill>
                  <a:srgbClr val="000000"/>
                </a:solidFill>
                <a:latin typeface="Open Sans"/>
                <a:ea typeface="Open Sans"/>
                <a:cs typeface="Open Sans"/>
                <a:sym typeface="Open Sans"/>
              </a:rPr>
              <a:t>       T2.1.1.2 </a:t>
            </a:r>
            <a:r>
              <a:rPr lang="en-GB" sz="1400">
                <a:solidFill>
                  <a:schemeClr val="dk1"/>
                </a:solidFill>
                <a:latin typeface="Open Sans"/>
                <a:ea typeface="Open Sans"/>
                <a:cs typeface="Open Sans"/>
                <a:sym typeface="Open Sans"/>
              </a:rPr>
              <a:t>Agree conditions of loans with lenders/Institutions</a:t>
            </a:r>
            <a:endParaRPr sz="1400">
              <a:solidFill>
                <a:srgbClr val="000000"/>
              </a:solidFill>
              <a:latin typeface="Open Sans"/>
              <a:ea typeface="Open Sans"/>
              <a:cs typeface="Open Sans"/>
              <a:sym typeface="Open Sans"/>
            </a:endParaRPr>
          </a:p>
          <a:p>
            <a:pPr indent="0" lvl="0" marL="0" rtl="0" algn="l">
              <a:lnSpc>
                <a:spcPct val="115000"/>
              </a:lnSpc>
              <a:spcBef>
                <a:spcPts val="1000"/>
              </a:spcBef>
              <a:spcAft>
                <a:spcPts val="0"/>
              </a:spcAft>
              <a:buNone/>
            </a:pPr>
            <a:r>
              <a:rPr lang="en-GB" sz="1400">
                <a:solidFill>
                  <a:srgbClr val="000000"/>
                </a:solidFill>
                <a:latin typeface="Open Sans"/>
                <a:ea typeface="Open Sans"/>
                <a:cs typeface="Open Sans"/>
                <a:sym typeface="Open Sans"/>
              </a:rPr>
              <a:t>        T2.1.1.3 Prepare all documentation, Letters of request to lenders, loan agreements, Insurance  etc </a:t>
            </a:r>
            <a:endParaRPr sz="1400">
              <a:solidFill>
                <a:srgbClr val="000000"/>
              </a:solidFill>
              <a:latin typeface="Open Sans"/>
              <a:ea typeface="Open Sans"/>
              <a:cs typeface="Open Sans"/>
              <a:sym typeface="Open Sans"/>
            </a:endParaRPr>
          </a:p>
          <a:p>
            <a:pPr indent="0" lvl="0" marL="0" rtl="0" algn="l">
              <a:lnSpc>
                <a:spcPct val="115000"/>
              </a:lnSpc>
              <a:spcBef>
                <a:spcPts val="1000"/>
              </a:spcBef>
              <a:spcAft>
                <a:spcPts val="0"/>
              </a:spcAft>
              <a:buNone/>
            </a:pPr>
            <a:r>
              <a:rPr lang="en-GB" sz="1400">
                <a:solidFill>
                  <a:srgbClr val="000000"/>
                </a:solidFill>
                <a:latin typeface="Open Sans"/>
                <a:ea typeface="Open Sans"/>
                <a:cs typeface="Open Sans"/>
                <a:sym typeface="Open Sans"/>
              </a:rPr>
              <a:t>T2.1.2 Prepare Facilities Report &amp; Security Report for National Cultural Institutions</a:t>
            </a:r>
            <a:endParaRPr sz="1400">
              <a:solidFill>
                <a:srgbClr val="000000"/>
              </a:solidFill>
              <a:latin typeface="Open Sans"/>
              <a:ea typeface="Open Sans"/>
              <a:cs typeface="Open Sans"/>
              <a:sym typeface="Open Sans"/>
            </a:endParaRPr>
          </a:p>
          <a:p>
            <a:pPr indent="0" lvl="0" marL="0" rtl="0" algn="l">
              <a:lnSpc>
                <a:spcPct val="115000"/>
              </a:lnSpc>
              <a:spcBef>
                <a:spcPts val="1000"/>
              </a:spcBef>
              <a:spcAft>
                <a:spcPts val="0"/>
              </a:spcAft>
              <a:buNone/>
            </a:pPr>
            <a:r>
              <a:rPr lang="en-GB" sz="1400">
                <a:solidFill>
                  <a:srgbClr val="000000"/>
                </a:solidFill>
                <a:latin typeface="Open Sans"/>
                <a:ea typeface="Open Sans"/>
                <a:cs typeface="Open Sans"/>
                <a:sym typeface="Open Sans"/>
              </a:rPr>
              <a:t>T2.1.3 Apply for funding from Dept. Culture for indemnity for works outside the state </a:t>
            </a:r>
            <a:r>
              <a:rPr i="1" lang="en-GB" sz="1400">
                <a:solidFill>
                  <a:srgbClr val="000000"/>
                </a:solidFill>
                <a:latin typeface="Open Sans"/>
                <a:ea typeface="Open Sans"/>
                <a:cs typeface="Open Sans"/>
                <a:sym typeface="Open Sans"/>
              </a:rPr>
              <a:t>February</a:t>
            </a:r>
            <a:endParaRPr i="1" sz="1400">
              <a:solidFill>
                <a:srgbClr val="000000"/>
              </a:solidFill>
              <a:latin typeface="Open Sans"/>
              <a:ea typeface="Open Sans"/>
              <a:cs typeface="Open Sans"/>
              <a:sym typeface="Open Sans"/>
            </a:endParaRPr>
          </a:p>
          <a:p>
            <a:pPr indent="0" lvl="0" marL="0" rtl="0" algn="l">
              <a:lnSpc>
                <a:spcPct val="115000"/>
              </a:lnSpc>
              <a:spcBef>
                <a:spcPts val="1000"/>
              </a:spcBef>
              <a:spcAft>
                <a:spcPts val="0"/>
              </a:spcAft>
              <a:buNone/>
            </a:pPr>
            <a:r>
              <a:rPr lang="en-GB" sz="1400">
                <a:solidFill>
                  <a:srgbClr val="000000"/>
                </a:solidFill>
                <a:latin typeface="Open Sans"/>
                <a:ea typeface="Open Sans"/>
                <a:cs typeface="Open Sans"/>
                <a:sym typeface="Open Sans"/>
              </a:rPr>
              <a:t>T2.1.4 Exhibition installation:  Arrange building of crates/TFrames, Transport and Installation of     exhibition</a:t>
            </a:r>
            <a:r>
              <a:rPr lang="en-GB" sz="1400">
                <a:solidFill>
                  <a:srgbClr val="000000"/>
                </a:solidFill>
                <a:latin typeface="Open Sans"/>
                <a:ea typeface="Open Sans"/>
                <a:cs typeface="Open Sans"/>
                <a:sym typeface="Open Sans"/>
              </a:rPr>
              <a:t> </a:t>
            </a:r>
            <a:r>
              <a:rPr i="1" lang="en-GB" sz="1400">
                <a:solidFill>
                  <a:srgbClr val="000000"/>
                </a:solidFill>
                <a:latin typeface="Open Sans"/>
                <a:ea typeface="Open Sans"/>
                <a:cs typeface="Open Sans"/>
                <a:sym typeface="Open Sans"/>
              </a:rPr>
              <a:t>May</a:t>
            </a:r>
            <a:endParaRPr i="1" sz="1400">
              <a:solidFill>
                <a:srgbClr val="000000"/>
              </a:solidFill>
              <a:latin typeface="Open Sans"/>
              <a:ea typeface="Open Sans"/>
              <a:cs typeface="Open Sans"/>
              <a:sym typeface="Open Sans"/>
            </a:endParaRPr>
          </a:p>
          <a:p>
            <a:pPr indent="0" lvl="0" marL="0" rtl="0" algn="l">
              <a:spcBef>
                <a:spcPts val="0"/>
              </a:spcBef>
              <a:spcAft>
                <a:spcPts val="0"/>
              </a:spcAft>
              <a:buNone/>
            </a:pPr>
            <a:r>
              <a:rPr lang="en-GB" sz="1400">
                <a:solidFill>
                  <a:srgbClr val="000000"/>
                </a:solidFill>
                <a:latin typeface="Open Sans"/>
                <a:ea typeface="Open Sans"/>
                <a:cs typeface="Open Sans"/>
                <a:sym typeface="Open Sans"/>
              </a:rPr>
              <a:t>T2.1.5  Publicity: Prepare all info for publicity, banner, pop up, posters, flyers etc.</a:t>
            </a:r>
            <a:r>
              <a:rPr lang="en-GB" sz="1400">
                <a:solidFill>
                  <a:srgbClr val="000000"/>
                </a:solidFill>
                <a:latin typeface="Open Sans"/>
                <a:ea typeface="Open Sans"/>
                <a:cs typeface="Open Sans"/>
                <a:sym typeface="Open Sans"/>
              </a:rPr>
              <a:t> </a:t>
            </a:r>
            <a:r>
              <a:rPr i="1" lang="en-GB" sz="1400">
                <a:solidFill>
                  <a:srgbClr val="000000"/>
                </a:solidFill>
                <a:latin typeface="Open Sans"/>
                <a:ea typeface="Open Sans"/>
                <a:cs typeface="Open Sans"/>
                <a:sym typeface="Open Sans"/>
              </a:rPr>
              <a:t>April</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312" name="Google Shape;312;p4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4"/>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Visitors </a:t>
            </a:r>
            <a:endParaRPr/>
          </a:p>
        </p:txBody>
      </p:sp>
      <p:sp>
        <p:nvSpPr>
          <p:cNvPr id="318" name="Google Shape;318;p44"/>
          <p:cNvSpPr txBox="1"/>
          <p:nvPr>
            <p:ph idx="1" type="body"/>
          </p:nvPr>
        </p:nvSpPr>
        <p:spPr>
          <a:xfrm>
            <a:off x="311700" y="1536624"/>
            <a:ext cx="8520600" cy="487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Tasks Naomi</a:t>
            </a:r>
            <a:endParaRPr b="1"/>
          </a:p>
          <a:p>
            <a:pPr indent="0" lvl="0" marL="0" rtl="0" algn="l">
              <a:spcBef>
                <a:spcPts val="1600"/>
              </a:spcBef>
              <a:spcAft>
                <a:spcPts val="0"/>
              </a:spcAft>
              <a:buNone/>
            </a:pPr>
            <a:r>
              <a:rPr b="1" lang="en-GB" sz="1400"/>
              <a:t>Summer Exhibition:  Lavery, Leech, Osborne ctd…</a:t>
            </a:r>
            <a:endParaRPr b="1" sz="1400"/>
          </a:p>
          <a:p>
            <a:pPr indent="0" lvl="0" marL="0" rtl="0" algn="l">
              <a:spcBef>
                <a:spcPts val="1600"/>
              </a:spcBef>
              <a:spcAft>
                <a:spcPts val="0"/>
              </a:spcAft>
              <a:buNone/>
            </a:pPr>
            <a:r>
              <a:rPr b="1" lang="en-GB" sz="1400"/>
              <a:t>Catalogue:         Timeline:   </a:t>
            </a:r>
            <a:r>
              <a:rPr lang="en-GB" sz="1400"/>
              <a:t>March - April</a:t>
            </a:r>
            <a:endParaRPr sz="1400"/>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T2.1.6	Catalogue </a:t>
            </a:r>
            <a:endParaRPr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T2.1.6.1	Exhibition  Design and Catalogue - Select  </a:t>
            </a:r>
            <a:r>
              <a:rPr i="1" lang="en-GB" sz="1400">
                <a:solidFill>
                  <a:srgbClr val="000000"/>
                </a:solidFill>
                <a:latin typeface="Open Sans"/>
                <a:ea typeface="Open Sans"/>
                <a:cs typeface="Open Sans"/>
                <a:sym typeface="Open Sans"/>
              </a:rPr>
              <a:t>March</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a:t>
            </a:r>
            <a:r>
              <a:rPr lang="en-GB" sz="1400">
                <a:solidFill>
                  <a:schemeClr val="dk1"/>
                </a:solidFill>
                <a:latin typeface="Open Sans"/>
                <a:ea typeface="Open Sans"/>
                <a:cs typeface="Open Sans"/>
                <a:sym typeface="Open Sans"/>
              </a:rPr>
              <a:t>2.1.6.2</a:t>
            </a:r>
            <a:r>
              <a:rPr lang="en-GB" sz="1400">
                <a:solidFill>
                  <a:srgbClr val="000000"/>
                </a:solidFill>
                <a:latin typeface="Open Sans"/>
                <a:ea typeface="Open Sans"/>
                <a:cs typeface="Open Sans"/>
                <a:sym typeface="Open Sans"/>
              </a:rPr>
              <a:t>      Select art historian and provide exhibition brief  </a:t>
            </a:r>
            <a:r>
              <a:rPr i="1" lang="en-GB" sz="1400">
                <a:solidFill>
                  <a:srgbClr val="000000"/>
                </a:solidFill>
                <a:latin typeface="Open Sans"/>
                <a:ea typeface="Open Sans"/>
                <a:cs typeface="Open Sans"/>
                <a:sym typeface="Open Sans"/>
              </a:rPr>
              <a:t>February</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a:t>
            </a:r>
            <a:r>
              <a:rPr lang="en-GB" sz="1400">
                <a:solidFill>
                  <a:schemeClr val="dk1"/>
                </a:solidFill>
                <a:latin typeface="Open Sans"/>
                <a:ea typeface="Open Sans"/>
                <a:cs typeface="Open Sans"/>
                <a:sym typeface="Open Sans"/>
              </a:rPr>
              <a:t>2.1.6.3</a:t>
            </a:r>
            <a:r>
              <a:rPr lang="en-GB" sz="1400">
                <a:solidFill>
                  <a:srgbClr val="000000"/>
                </a:solidFill>
                <a:latin typeface="Open Sans"/>
                <a:ea typeface="Open Sans"/>
                <a:cs typeface="Open Sans"/>
                <a:sym typeface="Open Sans"/>
              </a:rPr>
              <a:t>   Research and write text for individual works  (Docents) and write guide for Docents </a:t>
            </a:r>
            <a:endParaRPr sz="1400">
              <a:solidFill>
                <a:srgbClr val="000000"/>
              </a:solidFill>
              <a:latin typeface="Open Sans"/>
              <a:ea typeface="Open Sans"/>
              <a:cs typeface="Open Sans"/>
              <a:sym typeface="Open Sans"/>
            </a:endParaRPr>
          </a:p>
          <a:p>
            <a:pPr indent="457200" lvl="0" marL="914400" rtl="0" algn="l">
              <a:spcBef>
                <a:spcPts val="1600"/>
              </a:spcBef>
              <a:spcAft>
                <a:spcPts val="0"/>
              </a:spcAft>
              <a:buNone/>
            </a:pPr>
            <a:r>
              <a:rPr lang="en-GB" sz="1400">
                <a:solidFill>
                  <a:srgbClr val="000000"/>
                </a:solidFill>
                <a:latin typeface="Open Sans"/>
                <a:ea typeface="Open Sans"/>
                <a:cs typeface="Open Sans"/>
                <a:sym typeface="Open Sans"/>
              </a:rPr>
              <a:t>for tours </a:t>
            </a:r>
            <a:r>
              <a:rPr i="1" lang="en-GB" sz="1400">
                <a:solidFill>
                  <a:srgbClr val="000000"/>
                </a:solidFill>
                <a:latin typeface="Open Sans"/>
                <a:ea typeface="Open Sans"/>
                <a:cs typeface="Open Sans"/>
                <a:sym typeface="Open Sans"/>
              </a:rPr>
              <a:t>April</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a:t>
            </a:r>
            <a:r>
              <a:rPr lang="en-GB" sz="1400">
                <a:solidFill>
                  <a:schemeClr val="dk1"/>
                </a:solidFill>
                <a:latin typeface="Open Sans"/>
                <a:ea typeface="Open Sans"/>
                <a:cs typeface="Open Sans"/>
                <a:sym typeface="Open Sans"/>
              </a:rPr>
              <a:t>2.1.6.4</a:t>
            </a:r>
            <a:r>
              <a:rPr lang="en-GB" sz="1400">
                <a:solidFill>
                  <a:srgbClr val="000000"/>
                </a:solidFill>
                <a:latin typeface="Open Sans"/>
                <a:ea typeface="Open Sans"/>
                <a:cs typeface="Open Sans"/>
                <a:sym typeface="Open Sans"/>
              </a:rPr>
              <a:t>      Prepare all info for catalogue for designer/printer </a:t>
            </a:r>
            <a:r>
              <a:rPr i="1" lang="en-GB" sz="1400">
                <a:solidFill>
                  <a:srgbClr val="000000"/>
                </a:solidFill>
                <a:latin typeface="Open Sans"/>
                <a:ea typeface="Open Sans"/>
                <a:cs typeface="Open Sans"/>
                <a:sym typeface="Open Sans"/>
              </a:rPr>
              <a:t>April/May</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a:t>
            </a:r>
            <a:r>
              <a:rPr lang="en-GB" sz="1400">
                <a:solidFill>
                  <a:schemeClr val="dk1"/>
                </a:solidFill>
                <a:latin typeface="Open Sans"/>
                <a:ea typeface="Open Sans"/>
                <a:cs typeface="Open Sans"/>
                <a:sym typeface="Open Sans"/>
              </a:rPr>
              <a:t>2.1.6.5</a:t>
            </a:r>
            <a:r>
              <a:rPr lang="en-GB" sz="1400">
                <a:solidFill>
                  <a:srgbClr val="000000"/>
                </a:solidFill>
                <a:latin typeface="Open Sans"/>
                <a:ea typeface="Open Sans"/>
                <a:cs typeface="Open Sans"/>
                <a:sym typeface="Open Sans"/>
              </a:rPr>
              <a:t>    Copyright - IVARO </a:t>
            </a:r>
            <a:r>
              <a:rPr i="1" lang="en-GB" sz="1400">
                <a:solidFill>
                  <a:srgbClr val="000000"/>
                </a:solidFill>
                <a:latin typeface="Open Sans"/>
                <a:ea typeface="Open Sans"/>
                <a:cs typeface="Open Sans"/>
                <a:sym typeface="Open Sans"/>
              </a:rPr>
              <a:t>Jan-Feb</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319" name="Google Shape;319;p4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5"/>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Visitors </a:t>
            </a:r>
            <a:endParaRPr/>
          </a:p>
        </p:txBody>
      </p:sp>
      <p:sp>
        <p:nvSpPr>
          <p:cNvPr id="325" name="Google Shape;325;p45"/>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Tasks Naomi</a:t>
            </a:r>
            <a:endParaRPr b="1"/>
          </a:p>
          <a:p>
            <a:pPr indent="0" lvl="0" marL="0" rtl="0" algn="l">
              <a:spcBef>
                <a:spcPts val="1600"/>
              </a:spcBef>
              <a:spcAft>
                <a:spcPts val="0"/>
              </a:spcAft>
              <a:buNone/>
            </a:pPr>
            <a:r>
              <a:rPr b="1" lang="en-GB" sz="1400"/>
              <a:t>Summer Exhibition:  LAVERY, OSBORNE</a:t>
            </a:r>
            <a:endParaRPr b="1" sz="1400"/>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T2.1.7 Gallery Layout  &amp; Installation, Training &amp; Invigilation</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lang="en-GB" sz="1400">
                <a:solidFill>
                  <a:srgbClr val="000000"/>
                </a:solidFill>
                <a:latin typeface="Open Sans"/>
                <a:ea typeface="Open Sans"/>
                <a:cs typeface="Open Sans"/>
                <a:sym typeface="Open Sans"/>
              </a:rPr>
              <a:t>Timeline: </a:t>
            </a:r>
            <a:r>
              <a:rPr i="1"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May</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T2.1.7.1   Build wall and prepare gallery for exhibition, security/alarms </a:t>
            </a:r>
            <a:r>
              <a:rPr i="1" lang="en-GB" sz="1400">
                <a:solidFill>
                  <a:srgbClr val="000000"/>
                </a:solidFill>
                <a:latin typeface="Open Sans"/>
                <a:ea typeface="Open Sans"/>
                <a:cs typeface="Open Sans"/>
                <a:sym typeface="Open Sans"/>
              </a:rPr>
              <a:t>May</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a:t>
            </a:r>
            <a:r>
              <a:rPr lang="en-GB" sz="1400">
                <a:solidFill>
                  <a:schemeClr val="dk1"/>
                </a:solidFill>
                <a:latin typeface="Open Sans"/>
                <a:ea typeface="Open Sans"/>
                <a:cs typeface="Open Sans"/>
                <a:sym typeface="Open Sans"/>
              </a:rPr>
              <a:t>2.1.7.2</a:t>
            </a:r>
            <a:r>
              <a:rPr lang="en-GB" sz="1400">
                <a:solidFill>
                  <a:srgbClr val="000000"/>
                </a:solidFill>
                <a:latin typeface="Open Sans"/>
                <a:ea typeface="Open Sans"/>
                <a:cs typeface="Open Sans"/>
                <a:sym typeface="Open Sans"/>
              </a:rPr>
              <a:t>  Delivery of work - examination of works or arrival &amp; write condition reports  </a:t>
            </a:r>
            <a:r>
              <a:rPr i="1" lang="en-GB" sz="1400">
                <a:solidFill>
                  <a:srgbClr val="000000"/>
                </a:solidFill>
                <a:latin typeface="Open Sans"/>
                <a:ea typeface="Open Sans"/>
                <a:cs typeface="Open Sans"/>
                <a:sym typeface="Open Sans"/>
              </a:rPr>
              <a:t>May</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a:t>
            </a:r>
            <a:r>
              <a:rPr lang="en-GB" sz="1400">
                <a:solidFill>
                  <a:schemeClr val="dk1"/>
                </a:solidFill>
                <a:latin typeface="Open Sans"/>
                <a:ea typeface="Open Sans"/>
                <a:cs typeface="Open Sans"/>
                <a:sym typeface="Open Sans"/>
              </a:rPr>
              <a:t>2.1.7.3</a:t>
            </a:r>
            <a:r>
              <a:rPr lang="en-GB" sz="1400">
                <a:solidFill>
                  <a:srgbClr val="000000"/>
                </a:solidFill>
                <a:latin typeface="Open Sans"/>
                <a:ea typeface="Open Sans"/>
                <a:cs typeface="Open Sans"/>
                <a:sym typeface="Open Sans"/>
              </a:rPr>
              <a:t>   Layout and installation  </a:t>
            </a:r>
            <a:r>
              <a:rPr i="1" lang="en-GB" sz="1400">
                <a:solidFill>
                  <a:srgbClr val="000000"/>
                </a:solidFill>
                <a:latin typeface="Open Sans"/>
                <a:ea typeface="Open Sans"/>
                <a:cs typeface="Open Sans"/>
                <a:sym typeface="Open Sans"/>
              </a:rPr>
              <a:t>May</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a:t>
            </a:r>
            <a:r>
              <a:rPr lang="en-GB" sz="1400">
                <a:solidFill>
                  <a:schemeClr val="dk1"/>
                </a:solidFill>
                <a:latin typeface="Open Sans"/>
                <a:ea typeface="Open Sans"/>
                <a:cs typeface="Open Sans"/>
                <a:sym typeface="Open Sans"/>
              </a:rPr>
              <a:t>2.1.7.4</a:t>
            </a:r>
            <a:r>
              <a:rPr lang="en-GB" sz="1400">
                <a:solidFill>
                  <a:srgbClr val="000000"/>
                </a:solidFill>
                <a:latin typeface="Open Sans"/>
                <a:ea typeface="Open Sans"/>
                <a:cs typeface="Open Sans"/>
                <a:sym typeface="Open Sans"/>
              </a:rPr>
              <a:t>   Install text and graphic panels  </a:t>
            </a:r>
            <a:r>
              <a:rPr i="1" lang="en-GB" sz="1400">
                <a:solidFill>
                  <a:srgbClr val="000000"/>
                </a:solidFill>
                <a:latin typeface="Open Sans"/>
                <a:ea typeface="Open Sans"/>
                <a:cs typeface="Open Sans"/>
                <a:sym typeface="Open Sans"/>
              </a:rPr>
              <a:t>May</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a:t>
            </a:r>
            <a:r>
              <a:rPr lang="en-GB" sz="1400">
                <a:solidFill>
                  <a:schemeClr val="dk1"/>
                </a:solidFill>
                <a:latin typeface="Open Sans"/>
                <a:ea typeface="Open Sans"/>
                <a:cs typeface="Open Sans"/>
                <a:sym typeface="Open Sans"/>
              </a:rPr>
              <a:t>2.1.7.5  </a:t>
            </a:r>
            <a:r>
              <a:rPr lang="en-GB" sz="1400">
                <a:solidFill>
                  <a:srgbClr val="000000"/>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Write Guide and train Docents </a:t>
            </a:r>
            <a:r>
              <a:rPr i="1" lang="en-GB" sz="1400">
                <a:solidFill>
                  <a:schemeClr val="dk1"/>
                </a:solidFill>
                <a:latin typeface="Open Sans"/>
                <a:ea typeface="Open Sans"/>
                <a:cs typeface="Open Sans"/>
                <a:sym typeface="Open Sans"/>
              </a:rPr>
              <a:t>April/May</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a:t>
            </a:r>
            <a:r>
              <a:rPr lang="en-GB" sz="1400">
                <a:solidFill>
                  <a:schemeClr val="dk1"/>
                </a:solidFill>
                <a:latin typeface="Open Sans"/>
                <a:ea typeface="Open Sans"/>
                <a:cs typeface="Open Sans"/>
                <a:sym typeface="Open Sans"/>
              </a:rPr>
              <a:t>2.1.7.6  </a:t>
            </a:r>
            <a:r>
              <a:rPr lang="en-GB" sz="1400">
                <a:solidFill>
                  <a:srgbClr val="000000"/>
                </a:solidFill>
                <a:latin typeface="Open Sans"/>
                <a:ea typeface="Open Sans"/>
                <a:cs typeface="Open Sans"/>
                <a:sym typeface="Open Sans"/>
              </a:rPr>
              <a:t>   Prepare Invigilation roster for Docents, Interns, Volunteers </a:t>
            </a:r>
            <a:r>
              <a:rPr i="1" lang="en-GB" sz="1400">
                <a:solidFill>
                  <a:srgbClr val="000000"/>
                </a:solidFill>
                <a:latin typeface="Open Sans"/>
                <a:ea typeface="Open Sans"/>
                <a:cs typeface="Open Sans"/>
                <a:sym typeface="Open Sans"/>
              </a:rPr>
              <a:t>May</a:t>
            </a:r>
            <a:endParaRPr i="1" sz="1400">
              <a:solidFill>
                <a:srgbClr val="000000"/>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en-GB" sz="1400">
                <a:solidFill>
                  <a:schemeClr val="dk1"/>
                </a:solidFill>
                <a:latin typeface="Open Sans"/>
                <a:ea typeface="Open Sans"/>
                <a:cs typeface="Open Sans"/>
                <a:sym typeface="Open Sans"/>
              </a:rPr>
              <a:t>KPI’s - Number of visitors and media mentions, sponsorship and income generated</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326" name="Google Shape;326;p4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6"/>
          <p:cNvSpPr txBox="1"/>
          <p:nvPr>
            <p:ph type="title"/>
          </p:nvPr>
        </p:nvSpPr>
        <p:spPr>
          <a:xfrm>
            <a:off x="311700" y="2416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Visitors </a:t>
            </a:r>
            <a:endParaRPr/>
          </a:p>
        </p:txBody>
      </p:sp>
      <p:sp>
        <p:nvSpPr>
          <p:cNvPr id="332" name="Google Shape;332;p46"/>
          <p:cNvSpPr txBox="1"/>
          <p:nvPr>
            <p:ph idx="1" type="body"/>
          </p:nvPr>
        </p:nvSpPr>
        <p:spPr>
          <a:xfrm>
            <a:off x="311700" y="1332175"/>
            <a:ext cx="8709600" cy="52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Tasks Naomi</a:t>
            </a:r>
            <a:endParaRPr b="1"/>
          </a:p>
          <a:p>
            <a:pPr indent="0" lvl="0" marL="0" rtl="0" algn="l">
              <a:spcBef>
                <a:spcPts val="1600"/>
              </a:spcBef>
              <a:spcAft>
                <a:spcPts val="0"/>
              </a:spcAft>
              <a:buNone/>
            </a:pPr>
            <a:r>
              <a:rPr b="1" lang="en-GB" sz="1400"/>
              <a:t>T2.2 :  Gallery Exhibitions			Budget:</a:t>
            </a:r>
            <a:r>
              <a:rPr lang="en-GB" sz="1400"/>
              <a:t> €30,000 Museum shared with Museum &amp; Cafe Exhibitions</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lang="en-GB" sz="1400"/>
              <a:t>T2.2.1    Limerick Printmakers 20 Anniversary exhibition </a:t>
            </a:r>
            <a:r>
              <a:rPr b="1" lang="en-GB" sz="1400"/>
              <a:t>1 Feb- 22 April</a:t>
            </a:r>
            <a:endParaRPr b="1" sz="1400">
              <a:solidFill>
                <a:srgbClr val="000000"/>
              </a:solidFill>
              <a:latin typeface="Open Sans"/>
              <a:ea typeface="Open Sans"/>
              <a:cs typeface="Open Sans"/>
              <a:sym typeface="Open Sans"/>
            </a:endParaRPr>
          </a:p>
          <a:p>
            <a:pPr indent="0" lvl="0" marL="457200" rtl="0" algn="l">
              <a:spcBef>
                <a:spcPts val="1600"/>
              </a:spcBef>
              <a:spcAft>
                <a:spcPts val="0"/>
              </a:spcAft>
              <a:buNone/>
            </a:pPr>
            <a:r>
              <a:rPr lang="en-GB" sz="1400">
                <a:solidFill>
                  <a:srgbClr val="000000"/>
                </a:solidFill>
                <a:latin typeface="Open Sans"/>
                <a:ea typeface="Open Sans"/>
                <a:cs typeface="Open Sans"/>
                <a:sym typeface="Open Sans"/>
              </a:rPr>
              <a:t>T2.2.1.1  Liaise with Printmakers on </a:t>
            </a:r>
            <a:r>
              <a:rPr lang="en-GB" sz="1400">
                <a:solidFill>
                  <a:srgbClr val="000000"/>
                </a:solidFill>
                <a:latin typeface="Open Sans"/>
                <a:ea typeface="Open Sans"/>
                <a:cs typeface="Open Sans"/>
                <a:sym typeface="Open Sans"/>
              </a:rPr>
              <a:t> promotional/publicity material, delivery of works and installation</a:t>
            </a:r>
            <a:endParaRPr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T2.2.1.2  Liaise with Marketing on publicity</a:t>
            </a:r>
            <a:endParaRPr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T2.2.1.3  </a:t>
            </a:r>
            <a:r>
              <a:rPr lang="en-GB" sz="1400">
                <a:solidFill>
                  <a:schemeClr val="dk1"/>
                </a:solidFill>
                <a:latin typeface="Open Sans"/>
                <a:ea typeface="Open Sans"/>
                <a:cs typeface="Open Sans"/>
                <a:sym typeface="Open Sans"/>
              </a:rPr>
              <a:t>Opening  reception - </a:t>
            </a:r>
            <a:r>
              <a:rPr b="1" lang="en-GB" sz="1400">
                <a:solidFill>
                  <a:schemeClr val="dk1"/>
                </a:solidFill>
                <a:latin typeface="Open Sans"/>
                <a:ea typeface="Open Sans"/>
                <a:cs typeface="Open Sans"/>
                <a:sym typeface="Open Sans"/>
              </a:rPr>
              <a:t>14 February </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b="1" sz="1400"/>
          </a:p>
          <a:p>
            <a:pPr indent="0" lvl="0" marL="0" rtl="0" algn="l">
              <a:spcBef>
                <a:spcPts val="1600"/>
              </a:spcBef>
              <a:spcAft>
                <a:spcPts val="0"/>
              </a:spcAft>
              <a:buNone/>
            </a:pPr>
            <a:r>
              <a:rPr b="1" lang="en-GB" sz="1400"/>
              <a:t>T2.2.2 Creative Arts by People in Custody 18 October to 24 November</a:t>
            </a:r>
            <a:endParaRPr sz="1400">
              <a:solidFill>
                <a:schemeClr val="dk1"/>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T2.2.2.1  Liaise with</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xxxx </a:t>
            </a:r>
            <a:r>
              <a:rPr lang="en-GB" sz="1400">
                <a:solidFill>
                  <a:schemeClr val="dk1"/>
                </a:solidFill>
                <a:latin typeface="Open Sans"/>
                <a:ea typeface="Open Sans"/>
                <a:cs typeface="Open Sans"/>
                <a:sym typeface="Open Sans"/>
              </a:rPr>
              <a:t>for promotional/publicity material, delivery of works and installation</a:t>
            </a:r>
            <a:endParaRPr sz="1400">
              <a:solidFill>
                <a:schemeClr val="dk1"/>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T2.2.2.2 Liaise with Marketing on publicity</a:t>
            </a:r>
            <a:endParaRPr sz="1400">
              <a:solidFill>
                <a:schemeClr val="dk1"/>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T2.2.2.3  Opening  reception -</a:t>
            </a:r>
            <a:r>
              <a:rPr b="1" lang="en-GB" sz="1400">
                <a:solidFill>
                  <a:schemeClr val="dk1"/>
                </a:solidFill>
                <a:latin typeface="Open Sans"/>
                <a:ea typeface="Open Sans"/>
                <a:cs typeface="Open Sans"/>
                <a:sym typeface="Open Sans"/>
              </a:rPr>
              <a:t> October 24</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333" name="Google Shape;333;p4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7"/>
          <p:cNvSpPr txBox="1"/>
          <p:nvPr>
            <p:ph type="title"/>
          </p:nvPr>
        </p:nvSpPr>
        <p:spPr>
          <a:xfrm>
            <a:off x="311700" y="29441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Visitors </a:t>
            </a:r>
            <a:endParaRPr/>
          </a:p>
        </p:txBody>
      </p:sp>
      <p:sp>
        <p:nvSpPr>
          <p:cNvPr id="339" name="Google Shape;339;p47"/>
          <p:cNvSpPr txBox="1"/>
          <p:nvPr>
            <p:ph idx="1" type="body"/>
          </p:nvPr>
        </p:nvSpPr>
        <p:spPr>
          <a:xfrm>
            <a:off x="311700" y="1472849"/>
            <a:ext cx="8520600" cy="52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Tasks Naomi</a:t>
            </a:r>
            <a:endParaRPr b="1"/>
          </a:p>
          <a:p>
            <a:pPr indent="0" lvl="0" marL="0" rtl="0" algn="l">
              <a:spcBef>
                <a:spcPts val="1600"/>
              </a:spcBef>
              <a:spcAft>
                <a:spcPts val="0"/>
              </a:spcAft>
              <a:buNone/>
            </a:pPr>
            <a:r>
              <a:rPr b="1" lang="en-GB" sz="1400"/>
              <a:t>T2.2 :  Gallery Exhibitions contd </a:t>
            </a:r>
            <a:r>
              <a:rPr b="1" lang="en-GB" sz="1400"/>
              <a:t>Budget:</a:t>
            </a:r>
            <a:r>
              <a:rPr lang="en-GB" sz="1400"/>
              <a:t> €30,000 Museum shared with Museum &amp; Cafe Exhibitions</a:t>
            </a:r>
            <a:endParaRPr b="1" sz="1400"/>
          </a:p>
          <a:p>
            <a:pPr indent="0" lvl="0" marL="0" rtl="0" algn="l">
              <a:spcBef>
                <a:spcPts val="1600"/>
              </a:spcBef>
              <a:spcAft>
                <a:spcPts val="0"/>
              </a:spcAft>
              <a:buNone/>
            </a:pPr>
            <a:r>
              <a:rPr b="1" lang="en-GB" sz="1400"/>
              <a:t>T2.2.3    Colin Davidson - collaboration with Oliver Sears Gallery 6 December to 29 February 2020 </a:t>
            </a:r>
            <a:endParaRPr b="1" sz="1400"/>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T2.2.3.1  Liaise with</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Oliver Searsfor promotional/publicity material, delivery of works and installation</a:t>
            </a:r>
            <a:endParaRPr sz="1400">
              <a:solidFill>
                <a:schemeClr val="dk1"/>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T2.2.3.2 Liaise with Marketing on publicity</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T2.2.3.3  Opening  reception - December 12</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en-GB" sz="1400">
                <a:solidFill>
                  <a:schemeClr val="dk1"/>
                </a:solidFill>
                <a:latin typeface="Open Sans"/>
                <a:ea typeface="Open Sans"/>
                <a:cs typeface="Open Sans"/>
                <a:sym typeface="Open Sans"/>
              </a:rPr>
              <a:t>KPI’s - Number of visitors and press mentions</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340" name="Google Shape;340;p4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8"/>
          <p:cNvSpPr txBox="1"/>
          <p:nvPr>
            <p:ph type="title"/>
          </p:nvPr>
        </p:nvSpPr>
        <p:spPr>
          <a:xfrm>
            <a:off x="311700" y="2592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Visitors </a:t>
            </a:r>
            <a:endParaRPr/>
          </a:p>
        </p:txBody>
      </p:sp>
      <p:sp>
        <p:nvSpPr>
          <p:cNvPr id="346" name="Google Shape;346;p48"/>
          <p:cNvSpPr txBox="1"/>
          <p:nvPr>
            <p:ph idx="1" type="body"/>
          </p:nvPr>
        </p:nvSpPr>
        <p:spPr>
          <a:xfrm>
            <a:off x="311700" y="1202499"/>
            <a:ext cx="8520600" cy="52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Tasks Naomi</a:t>
            </a:r>
            <a:endParaRPr b="1"/>
          </a:p>
          <a:p>
            <a:pPr indent="0" lvl="0" marL="0" rtl="0" algn="l">
              <a:spcBef>
                <a:spcPts val="1600"/>
              </a:spcBef>
              <a:spcAft>
                <a:spcPts val="0"/>
              </a:spcAft>
              <a:buNone/>
            </a:pPr>
            <a:r>
              <a:rPr b="1" lang="en-GB" sz="1400"/>
              <a:t>T2.3 :  Museum Exhibitions	</a:t>
            </a:r>
            <a:r>
              <a:rPr b="1" lang="en-GB" sz="1400"/>
              <a:t>Budget:</a:t>
            </a:r>
            <a:r>
              <a:rPr lang="en-GB" sz="1400"/>
              <a:t> €30,000 Museum shared with Museum &amp; Cafe Exhibitions</a:t>
            </a:r>
            <a:r>
              <a:rPr b="1" lang="en-GB" sz="1400"/>
              <a:t>	</a:t>
            </a:r>
            <a:endParaRPr b="1" sz="1400"/>
          </a:p>
          <a:p>
            <a:pPr indent="0" lvl="0" marL="0" rtl="0" algn="l">
              <a:spcBef>
                <a:spcPts val="1600"/>
              </a:spcBef>
              <a:spcAft>
                <a:spcPts val="0"/>
              </a:spcAft>
              <a:buNone/>
            </a:pPr>
            <a:r>
              <a:rPr b="1" lang="en-GB" sz="1400"/>
              <a:t>T2.3.1 Visible Reminders of Invisible Light -  24 January to 28 February</a:t>
            </a:r>
            <a:endParaRPr b="1" sz="1400"/>
          </a:p>
          <a:p>
            <a:pPr indent="0" lvl="0" marL="457200" rtl="0" algn="l">
              <a:spcBef>
                <a:spcPts val="1600"/>
              </a:spcBef>
              <a:spcAft>
                <a:spcPts val="0"/>
              </a:spcAft>
              <a:buNone/>
            </a:pPr>
            <a:r>
              <a:rPr lang="en-GB" sz="1400">
                <a:solidFill>
                  <a:srgbClr val="000000"/>
                </a:solidFill>
                <a:latin typeface="Open Sans"/>
                <a:ea typeface="Open Sans"/>
                <a:cs typeface="Open Sans"/>
                <a:sym typeface="Open Sans"/>
              </a:rPr>
              <a:t>T2.3.1.1  	Prepare publicity &amp; promotional material </a:t>
            </a:r>
            <a:endParaRPr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a:t>
            </a:r>
            <a:r>
              <a:rPr lang="en-GB" sz="1400">
                <a:solidFill>
                  <a:schemeClr val="dk1"/>
                </a:solidFill>
                <a:latin typeface="Open Sans"/>
                <a:ea typeface="Open Sans"/>
                <a:cs typeface="Open Sans"/>
                <a:sym typeface="Open Sans"/>
              </a:rPr>
              <a:t>T2.3.1.2</a:t>
            </a:r>
            <a:r>
              <a:rPr lang="en-GB" sz="1400">
                <a:solidFill>
                  <a:srgbClr val="000000"/>
                </a:solidFill>
                <a:latin typeface="Open Sans"/>
                <a:ea typeface="Open Sans"/>
                <a:cs typeface="Open Sans"/>
                <a:sym typeface="Open Sans"/>
              </a:rPr>
              <a:t>   Deliver works Fri 14 Jan,  Install exhibition Monday 21 Jan</a:t>
            </a:r>
            <a:endParaRPr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T2.3.1.3</a:t>
            </a:r>
            <a:r>
              <a:rPr lang="en-GB" sz="1400">
                <a:solidFill>
                  <a:srgbClr val="000000"/>
                </a:solidFill>
                <a:latin typeface="Open Sans"/>
                <a:ea typeface="Open Sans"/>
                <a:cs typeface="Open Sans"/>
                <a:sym typeface="Open Sans"/>
              </a:rPr>
              <a:t>  	Liaise with Marketing re publicity - Opening by Bishop Brendan Leahy 24 January</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lang="en-GB" sz="1400"/>
              <a:t>T2.3.2 Ingrid Hess kids Exhibition - February - Education Wing</a:t>
            </a:r>
            <a:endParaRPr b="1" sz="1400"/>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T2.3.2. 1  	Prepare publicity &amp; promotional material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T2.3.2.2  	 Install exhibition Monday 28 Jan</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T2.3.2 .3 	Liaise with Marketing  &amp; Limerick Museum re publicity </a:t>
            </a:r>
            <a:endParaRPr b="1" sz="1400"/>
          </a:p>
          <a:p>
            <a:pPr indent="0" lvl="0" marL="0" rtl="0" algn="l">
              <a:spcBef>
                <a:spcPts val="1600"/>
              </a:spcBef>
              <a:spcAft>
                <a:spcPts val="0"/>
              </a:spcAft>
              <a:buClr>
                <a:schemeClr val="dk1"/>
              </a:buClr>
              <a:buSzPts val="1100"/>
              <a:buFont typeface="Arial"/>
              <a:buNone/>
            </a:pPr>
            <a:r>
              <a:rPr b="1" lang="en-GB" sz="1400">
                <a:solidFill>
                  <a:schemeClr val="dk1"/>
                </a:solidFill>
                <a:latin typeface="Open Sans"/>
                <a:ea typeface="Open Sans"/>
                <a:cs typeface="Open Sans"/>
                <a:sym typeface="Open Sans"/>
              </a:rPr>
              <a:t>KPI - number of visitors on opening nights</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347" name="Google Shape;347;p4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9"/>
          <p:cNvSpPr txBox="1"/>
          <p:nvPr>
            <p:ph type="title"/>
          </p:nvPr>
        </p:nvSpPr>
        <p:spPr>
          <a:xfrm>
            <a:off x="311700" y="1034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Visitors </a:t>
            </a:r>
            <a:endParaRPr/>
          </a:p>
        </p:txBody>
      </p:sp>
      <p:sp>
        <p:nvSpPr>
          <p:cNvPr id="353" name="Google Shape;353;p49"/>
          <p:cNvSpPr txBox="1"/>
          <p:nvPr>
            <p:ph idx="1" type="body"/>
          </p:nvPr>
        </p:nvSpPr>
        <p:spPr>
          <a:xfrm>
            <a:off x="193650" y="796625"/>
            <a:ext cx="8756700" cy="575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b="1" lang="en-GB"/>
              <a:t>Naomi</a:t>
            </a:r>
            <a:endParaRPr b="1"/>
          </a:p>
          <a:p>
            <a:pPr indent="0" lvl="0" marL="0" rtl="0" algn="l">
              <a:spcBef>
                <a:spcPts val="1600"/>
              </a:spcBef>
              <a:spcAft>
                <a:spcPts val="0"/>
              </a:spcAft>
              <a:buClr>
                <a:schemeClr val="dk1"/>
              </a:buClr>
              <a:buSzPts val="1100"/>
              <a:buFont typeface="Arial"/>
              <a:buNone/>
            </a:pPr>
            <a:r>
              <a:rPr b="1" lang="en-GB"/>
              <a:t>Tasks</a:t>
            </a:r>
            <a:endParaRPr b="1"/>
          </a:p>
          <a:p>
            <a:pPr indent="0" lvl="0" marL="0" rtl="0" algn="l">
              <a:spcBef>
                <a:spcPts val="1600"/>
              </a:spcBef>
              <a:spcAft>
                <a:spcPts val="0"/>
              </a:spcAft>
              <a:buNone/>
            </a:pPr>
            <a:r>
              <a:rPr b="1" lang="en-GB" sz="1400"/>
              <a:t>T2.3 :  Museum Exhibitions cont/d </a:t>
            </a:r>
            <a:r>
              <a:rPr b="1" lang="en-GB" sz="1400"/>
              <a:t>Budget:</a:t>
            </a:r>
            <a:r>
              <a:rPr lang="en-GB" sz="1400"/>
              <a:t> €30,000 Museum shared with Museum &amp; Cafe Exhibitions</a:t>
            </a:r>
            <a:endParaRPr b="1" sz="1400"/>
          </a:p>
          <a:p>
            <a:pPr indent="0" lvl="0" marL="0" rtl="0" algn="l">
              <a:spcBef>
                <a:spcPts val="1600"/>
              </a:spcBef>
              <a:spcAft>
                <a:spcPts val="0"/>
              </a:spcAft>
              <a:buNone/>
            </a:pPr>
            <a:r>
              <a:rPr b="1" lang="en-GB" sz="1400"/>
              <a:t>T2.3.3    Limerick School of Art &amp; Design Annual Show - Mid March to mid April </a:t>
            </a:r>
            <a:endParaRPr b="1" sz="1400"/>
          </a:p>
          <a:p>
            <a:pPr indent="0" lvl="0" marL="0" rtl="0" algn="l">
              <a:spcBef>
                <a:spcPts val="1600"/>
              </a:spcBef>
              <a:spcAft>
                <a:spcPts val="0"/>
              </a:spcAft>
              <a:buClr>
                <a:schemeClr val="dk1"/>
              </a:buClr>
              <a:buSzPts val="1100"/>
              <a:buFont typeface="Arial"/>
              <a:buNone/>
            </a:pPr>
            <a:r>
              <a:rPr b="1" lang="en-GB" sz="1400"/>
              <a:t>	</a:t>
            </a:r>
            <a:r>
              <a:rPr b="1" lang="en-GB" sz="1400">
                <a:solidFill>
                  <a:schemeClr val="dk1"/>
                </a:solidFill>
                <a:latin typeface="Open Sans"/>
                <a:ea typeface="Open Sans"/>
                <a:cs typeface="Open Sans"/>
                <a:sym typeface="Open Sans"/>
              </a:rPr>
              <a:t>Opening night 28 March</a:t>
            </a:r>
            <a:endParaRPr b="1" sz="1400"/>
          </a:p>
          <a:p>
            <a:pPr indent="0" lvl="0" marL="457200" rtl="0" algn="l">
              <a:spcBef>
                <a:spcPts val="1600"/>
              </a:spcBef>
              <a:spcAft>
                <a:spcPts val="0"/>
              </a:spcAft>
              <a:buNone/>
            </a:pPr>
            <a:r>
              <a:rPr lang="en-GB" sz="1400">
                <a:solidFill>
                  <a:schemeClr val="dk1"/>
                </a:solidFill>
                <a:latin typeface="Open Sans"/>
                <a:ea typeface="Open Sans"/>
                <a:cs typeface="Open Sans"/>
                <a:sym typeface="Open Sans"/>
              </a:rPr>
              <a:t>T2.3.3.1    	Tutors and students do all publicity and installation of exhibition with member of  collection team and marketing</a:t>
            </a:r>
            <a:endParaRPr b="1"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T2.3.3.1    </a:t>
            </a:r>
            <a:r>
              <a:rPr lang="en-GB" sz="1400">
                <a:solidFill>
                  <a:schemeClr val="dk1"/>
                </a:solidFill>
                <a:latin typeface="Open Sans"/>
                <a:ea typeface="Open Sans"/>
                <a:cs typeface="Open Sans"/>
                <a:sym typeface="Open Sans"/>
              </a:rPr>
              <a:t>Prepare publicity &amp; promotional material, with students and teachers</a:t>
            </a:r>
            <a:endParaRPr sz="1400">
              <a:solidFill>
                <a:schemeClr val="dk1"/>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T2.3.3.2 </a:t>
            </a:r>
            <a:r>
              <a:rPr lang="en-GB" sz="1400">
                <a:solidFill>
                  <a:schemeClr val="dk1"/>
                </a:solidFill>
                <a:latin typeface="Open Sans"/>
                <a:ea typeface="Open Sans"/>
                <a:cs typeface="Open Sans"/>
                <a:sym typeface="Open Sans"/>
              </a:rPr>
              <a:t>   Deliver wor</a:t>
            </a:r>
            <a:r>
              <a:rPr lang="en-GB" sz="1400">
                <a:solidFill>
                  <a:schemeClr val="dk1"/>
                </a:solidFill>
                <a:latin typeface="Open Sans"/>
                <a:ea typeface="Open Sans"/>
                <a:cs typeface="Open Sans"/>
                <a:sym typeface="Open Sans"/>
              </a:rPr>
              <a:t>ks and Install exhibition</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with students and tutors </a:t>
            </a:r>
            <a:r>
              <a:rPr lang="en-GB" sz="1400">
                <a:solidFill>
                  <a:schemeClr val="dk1"/>
                </a:solidFill>
                <a:latin typeface="Open Sans"/>
                <a:ea typeface="Open Sans"/>
                <a:cs typeface="Open Sans"/>
                <a:sym typeface="Open Sans"/>
              </a:rPr>
              <a:t>25 March</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t>T2.3.4 UL Interactive Design Students Exhibition May/June</a:t>
            </a:r>
            <a:endParaRPr sz="1400">
              <a:solidFill>
                <a:schemeClr val="dk1"/>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T2.3.4.1    Prepare publicity &amp; promotional material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T2.3.4.2 </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Deliver works xxx  Install exhibition xxxx</a:t>
            </a:r>
            <a:r>
              <a:rPr lang="en-GB" sz="1400">
                <a:solidFill>
                  <a:schemeClr val="dk1"/>
                </a:solidFill>
                <a:latin typeface="Open Sans"/>
                <a:ea typeface="Open Sans"/>
                <a:cs typeface="Open Sans"/>
                <a:sym typeface="Open Sans"/>
              </a:rPr>
              <a:t> with students and tutors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T2.3.4.4  Liaise with Marketing re publicity - to be done by students and tutors.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Opening night to be agreed.</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354" name="Google Shape;354;p4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0"/>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Visitors </a:t>
            </a:r>
            <a:endParaRPr/>
          </a:p>
        </p:txBody>
      </p:sp>
      <p:sp>
        <p:nvSpPr>
          <p:cNvPr id="360" name="Google Shape;360;p50"/>
          <p:cNvSpPr txBox="1"/>
          <p:nvPr>
            <p:ph idx="1" type="body"/>
          </p:nvPr>
        </p:nvSpPr>
        <p:spPr>
          <a:xfrm>
            <a:off x="311700" y="1536724"/>
            <a:ext cx="8520600" cy="52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Tasks Naomi</a:t>
            </a:r>
            <a:endParaRPr b="1"/>
          </a:p>
          <a:p>
            <a:pPr indent="0" lvl="0" marL="0" rtl="0" algn="l">
              <a:spcBef>
                <a:spcPts val="1600"/>
              </a:spcBef>
              <a:spcAft>
                <a:spcPts val="0"/>
              </a:spcAft>
              <a:buNone/>
            </a:pPr>
            <a:r>
              <a:rPr b="1" lang="en-GB" sz="1400"/>
              <a:t>T2.4 :  Cafe Exhibitions  		</a:t>
            </a:r>
            <a:r>
              <a:rPr b="1" lang="en-GB" sz="1400"/>
              <a:t>Budget:</a:t>
            </a:r>
            <a:r>
              <a:rPr lang="en-GB" sz="1400"/>
              <a:t> €30,000 Museum shared with Museum &amp; Cafe Exhibitions</a:t>
            </a:r>
            <a:endParaRPr b="1" sz="1400"/>
          </a:p>
          <a:p>
            <a:pPr indent="0" lvl="0" marL="0" rtl="0" algn="l">
              <a:spcBef>
                <a:spcPts val="1600"/>
              </a:spcBef>
              <a:spcAft>
                <a:spcPts val="0"/>
              </a:spcAft>
              <a:buNone/>
            </a:pPr>
            <a:r>
              <a:rPr b="1" lang="en-GB" sz="1400"/>
              <a:t>T2.4.1    Brian MacMahon 1-30 April </a:t>
            </a:r>
            <a:r>
              <a:rPr lang="en-GB" sz="1400">
                <a:solidFill>
                  <a:schemeClr val="dk1"/>
                </a:solidFill>
                <a:latin typeface="Open Sans"/>
                <a:ea typeface="Open Sans"/>
                <a:cs typeface="Open Sans"/>
                <a:sym typeface="Open Sans"/>
              </a:rPr>
              <a:t>T2.3.3.1    Prepare publicity &amp; promotional material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T2.4.1.1</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Deliver works 26 March and  Install exhibition </a:t>
            </a:r>
            <a:r>
              <a:rPr lang="en-GB" sz="1400">
                <a:solidFill>
                  <a:schemeClr val="dk1"/>
                </a:solidFill>
                <a:latin typeface="Open Sans"/>
                <a:ea typeface="Open Sans"/>
                <a:cs typeface="Open Sans"/>
                <a:sym typeface="Open Sans"/>
              </a:rPr>
              <a:t>27/28</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T2.4.1.2 	Liaise with Marketing re publicity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t>T2.4.2     </a:t>
            </a:r>
            <a:r>
              <a:rPr b="1" lang="en-GB" sz="1400"/>
              <a:t>Maurice Qu</a:t>
            </a:r>
            <a:r>
              <a:rPr b="1" lang="en-GB" sz="1400"/>
              <a:t>illinan works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T2.4.2.1    Prepare publicity &amp; promotional material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a:t>
            </a:r>
            <a:r>
              <a:rPr lang="en-GB" sz="1400">
                <a:solidFill>
                  <a:schemeClr val="dk1"/>
                </a:solidFill>
                <a:latin typeface="Open Sans"/>
                <a:ea typeface="Open Sans"/>
                <a:cs typeface="Open Sans"/>
                <a:sym typeface="Open Sans"/>
              </a:rPr>
              <a:t>.4.2.2 </a:t>
            </a:r>
            <a:r>
              <a:rPr lang="en-GB" sz="1400">
                <a:solidFill>
                  <a:schemeClr val="dk1"/>
                </a:solidFill>
                <a:latin typeface="Open Sans"/>
                <a:ea typeface="Open Sans"/>
                <a:cs typeface="Open Sans"/>
                <a:sym typeface="Open Sans"/>
              </a:rPr>
              <a:t>   Deliver works xxx  Install exhibition xxxx</a:t>
            </a:r>
            <a:r>
              <a:rPr lang="en-GB" sz="1400">
                <a:solidFill>
                  <a:schemeClr val="dk1"/>
                </a:solidFill>
                <a:latin typeface="Open Sans"/>
                <a:ea typeface="Open Sans"/>
                <a:cs typeface="Open Sans"/>
                <a:sym typeface="Open Sans"/>
              </a:rPr>
              <a:t>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T2.4.2.3  Liaise with Marketing re publicity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0"/>
              </a:spcAft>
              <a:buNone/>
            </a:pPr>
            <a:r>
              <a:rPr b="1" i="1" lang="en-GB">
                <a:solidFill>
                  <a:srgbClr val="000000"/>
                </a:solidFill>
              </a:rPr>
              <a:t>KPI - number of works sold </a:t>
            </a:r>
            <a:endParaRPr b="1" i="1">
              <a:solidFill>
                <a:srgbClr val="000000"/>
              </a:solidFill>
            </a:endParaRPr>
          </a:p>
          <a:p>
            <a:pPr indent="0" lvl="0" marL="0" rtl="0" algn="l">
              <a:spcBef>
                <a:spcPts val="1600"/>
              </a:spcBef>
              <a:spcAft>
                <a:spcPts val="1600"/>
              </a:spcAft>
              <a:buNone/>
            </a:pPr>
            <a:r>
              <a:t/>
            </a:r>
            <a:endParaRPr b="1" i="1"/>
          </a:p>
        </p:txBody>
      </p:sp>
      <p:sp>
        <p:nvSpPr>
          <p:cNvPr id="361" name="Google Shape;361;p5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1"/>
          <p:cNvSpPr txBox="1"/>
          <p:nvPr>
            <p:ph type="title"/>
          </p:nvPr>
        </p:nvSpPr>
        <p:spPr>
          <a:xfrm>
            <a:off x="311700" y="20651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Visitors </a:t>
            </a:r>
            <a:endParaRPr/>
          </a:p>
        </p:txBody>
      </p:sp>
      <p:sp>
        <p:nvSpPr>
          <p:cNvPr id="367" name="Google Shape;367;p51"/>
          <p:cNvSpPr txBox="1"/>
          <p:nvPr>
            <p:ph idx="1" type="body"/>
          </p:nvPr>
        </p:nvSpPr>
        <p:spPr>
          <a:xfrm>
            <a:off x="311700" y="1202624"/>
            <a:ext cx="8520600" cy="52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Tasks Naomi</a:t>
            </a:r>
            <a:endParaRPr b="1"/>
          </a:p>
          <a:p>
            <a:pPr indent="0" lvl="0" marL="0" rtl="0" algn="l">
              <a:spcBef>
                <a:spcPts val="1600"/>
              </a:spcBef>
              <a:spcAft>
                <a:spcPts val="0"/>
              </a:spcAft>
              <a:buNone/>
            </a:pPr>
            <a:r>
              <a:rPr b="1" lang="en-GB" sz="1400"/>
              <a:t>T2.5 :  External Exhibitions</a:t>
            </a:r>
            <a:endParaRPr b="1" sz="1400"/>
          </a:p>
          <a:p>
            <a:pPr indent="0" lvl="0" marL="0" rtl="0" algn="l">
              <a:spcBef>
                <a:spcPts val="1600"/>
              </a:spcBef>
              <a:spcAft>
                <a:spcPts val="0"/>
              </a:spcAft>
              <a:buNone/>
            </a:pPr>
            <a:r>
              <a:rPr b="1" lang="en-GB" sz="1400"/>
              <a:t>T2.5.1    EIB Collection to Limerick</a:t>
            </a:r>
            <a:endParaRPr b="1" sz="1400"/>
          </a:p>
          <a:p>
            <a:pPr indent="0" lvl="0" marL="914400" rtl="0" algn="l">
              <a:spcBef>
                <a:spcPts val="1600"/>
              </a:spcBef>
              <a:spcAft>
                <a:spcPts val="0"/>
              </a:spcAft>
              <a:buNone/>
            </a:pPr>
            <a:r>
              <a:rPr lang="en-GB" sz="1400"/>
              <a:t>T2.5.1.1 	Set up with LCC&amp;C a Steering Group for wider event of bringing Europe to Limerick in 2020 - February 2019</a:t>
            </a:r>
            <a:endParaRPr sz="1400"/>
          </a:p>
          <a:p>
            <a:pPr indent="0" lvl="0" marL="914400" rtl="0" algn="l">
              <a:spcBef>
                <a:spcPts val="1600"/>
              </a:spcBef>
              <a:spcAft>
                <a:spcPts val="0"/>
              </a:spcAft>
              <a:buNone/>
            </a:pPr>
            <a:r>
              <a:rPr lang="en-GB" sz="1400"/>
              <a:t>	T2.5.1.1 Create overall budget of funding required - March 2019</a:t>
            </a:r>
            <a:endParaRPr sz="1400"/>
          </a:p>
          <a:p>
            <a:pPr indent="0" lvl="0" marL="914400" rtl="0" algn="l">
              <a:spcBef>
                <a:spcPts val="1600"/>
              </a:spcBef>
              <a:spcAft>
                <a:spcPts val="0"/>
              </a:spcAft>
              <a:buNone/>
            </a:pPr>
            <a:r>
              <a:rPr lang="en-GB" sz="1400"/>
              <a:t>T2.5.1.2	Set up advisory committee for the exhibition - February 2019</a:t>
            </a:r>
            <a:endParaRPr sz="1400"/>
          </a:p>
          <a:p>
            <a:pPr indent="0" lvl="0" marL="0" rtl="0" algn="l">
              <a:spcBef>
                <a:spcPts val="1600"/>
              </a:spcBef>
              <a:spcAft>
                <a:spcPts val="0"/>
              </a:spcAft>
              <a:buNone/>
            </a:pPr>
            <a:r>
              <a:rPr b="1" lang="en-GB" sz="1400"/>
              <a:t>T2.5.2 	Sybil Connolly and Jewellery in New York </a:t>
            </a:r>
            <a:endParaRPr b="1" sz="1400"/>
          </a:p>
          <a:p>
            <a:pPr indent="0" lvl="0" marL="914400" rtl="0" algn="l">
              <a:spcBef>
                <a:spcPts val="1600"/>
              </a:spcBef>
              <a:spcAft>
                <a:spcPts val="0"/>
              </a:spcAft>
              <a:buNone/>
            </a:pPr>
            <a:r>
              <a:rPr lang="en-GB" sz="1400">
                <a:solidFill>
                  <a:schemeClr val="dk1"/>
                </a:solidFill>
                <a:latin typeface="Open Sans"/>
                <a:ea typeface="Open Sans"/>
                <a:cs typeface="Open Sans"/>
                <a:sym typeface="Open Sans"/>
              </a:rPr>
              <a:t>T2.5.2.1    Investigate feasibility, venue, finance etc of exhibition in NY IHA by end of 2019/beginning 2020</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t>T2.5.3    Van Gogh/Roderic O’Connor exhibition for 2021/22</a:t>
            </a:r>
            <a:endParaRPr sz="1400">
              <a:solidFill>
                <a:schemeClr val="dk1"/>
              </a:solidFill>
              <a:latin typeface="Open Sans"/>
              <a:ea typeface="Open Sans"/>
              <a:cs typeface="Open Sans"/>
              <a:sym typeface="Open Sans"/>
            </a:endParaRPr>
          </a:p>
          <a:p>
            <a:pPr indent="0" lvl="0" marL="914400" rtl="0" algn="l">
              <a:spcBef>
                <a:spcPts val="1600"/>
              </a:spcBef>
              <a:spcAft>
                <a:spcPts val="0"/>
              </a:spcAft>
              <a:buNone/>
            </a:pPr>
            <a:r>
              <a:rPr lang="en-GB" sz="1400">
                <a:solidFill>
                  <a:schemeClr val="dk1"/>
                </a:solidFill>
                <a:latin typeface="Open Sans"/>
                <a:ea typeface="Open Sans"/>
                <a:cs typeface="Open Sans"/>
                <a:sym typeface="Open Sans"/>
              </a:rPr>
              <a:t>T2.5.3.1    Investigate feasibility, venue, finance etc of bringing Van Gogh Museums Roderic O’Connor exhibition to Limerick or similar</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0"/>
              </a:spcAft>
              <a:buNone/>
            </a:pPr>
            <a:r>
              <a:t/>
            </a:r>
            <a:endParaRPr b="1" i="1">
              <a:solidFill>
                <a:srgbClr val="000000"/>
              </a:solidFill>
            </a:endParaRPr>
          </a:p>
          <a:p>
            <a:pPr indent="0" lvl="0" marL="0" rtl="0" algn="l">
              <a:spcBef>
                <a:spcPts val="1600"/>
              </a:spcBef>
              <a:spcAft>
                <a:spcPts val="1600"/>
              </a:spcAft>
              <a:buNone/>
            </a:pPr>
            <a:r>
              <a:t/>
            </a:r>
            <a:endParaRPr b="1" i="1"/>
          </a:p>
        </p:txBody>
      </p:sp>
      <p:sp>
        <p:nvSpPr>
          <p:cNvPr id="368" name="Google Shape;368;p5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80" name="Shape 80"/>
        <p:cNvGrpSpPr/>
        <p:nvPr/>
      </p:nvGrpSpPr>
      <p:grpSpPr>
        <a:xfrm>
          <a:off x="0" y="0"/>
          <a:ext cx="0" cy="0"/>
          <a:chOff x="0" y="0"/>
          <a:chExt cx="0" cy="0"/>
        </a:xfrm>
      </p:grpSpPr>
      <p:sp>
        <p:nvSpPr>
          <p:cNvPr id="81" name="Google Shape;81;p16"/>
          <p:cNvSpPr txBox="1"/>
          <p:nvPr>
            <p:ph type="title"/>
          </p:nvPr>
        </p:nvSpPr>
        <p:spPr>
          <a:xfrm>
            <a:off x="205950" y="364017"/>
            <a:ext cx="8520600" cy="7635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On three platforms</a:t>
            </a:r>
            <a:endParaRPr sz="3000">
              <a:solidFill>
                <a:srgbClr val="BF9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400">
              <a:solidFill>
                <a:srgbClr val="000000"/>
              </a:solidFill>
            </a:endParaRPr>
          </a:p>
        </p:txBody>
      </p:sp>
      <p:pic>
        <p:nvPicPr>
          <p:cNvPr id="82" name="Google Shape;82;p16"/>
          <p:cNvPicPr preferRelativeResize="0"/>
          <p:nvPr/>
        </p:nvPicPr>
        <p:blipFill>
          <a:blip r:embed="rId3">
            <a:alphaModFix/>
          </a:blip>
          <a:stretch>
            <a:fillRect/>
          </a:stretch>
        </p:blipFill>
        <p:spPr>
          <a:xfrm>
            <a:off x="3253575" y="1198126"/>
            <a:ext cx="5397700" cy="4606350"/>
          </a:xfrm>
          <a:prstGeom prst="rect">
            <a:avLst/>
          </a:prstGeom>
          <a:noFill/>
          <a:ln>
            <a:noFill/>
          </a:ln>
        </p:spPr>
      </p:pic>
      <p:sp>
        <p:nvSpPr>
          <p:cNvPr id="83" name="Google Shape;83;p16"/>
          <p:cNvSpPr txBox="1"/>
          <p:nvPr/>
        </p:nvSpPr>
        <p:spPr>
          <a:xfrm>
            <a:off x="968625" y="5875075"/>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With t</a:t>
            </a:r>
            <a:r>
              <a:rPr lang="en-GB" sz="3000">
                <a:solidFill>
                  <a:srgbClr val="BF9000"/>
                </a:solidFill>
                <a:latin typeface="Open Sans"/>
                <a:ea typeface="Open Sans"/>
                <a:cs typeface="Open Sans"/>
                <a:sym typeface="Open Sans"/>
              </a:rPr>
              <a:t>hree key actions per platform</a:t>
            </a:r>
            <a:endParaRPr sz="3000">
              <a:solidFill>
                <a:srgbClr val="BF9000"/>
              </a:solidFill>
              <a:latin typeface="Open Sans"/>
              <a:ea typeface="Open Sans"/>
              <a:cs typeface="Open Sans"/>
              <a:sym typeface="Open Sans"/>
            </a:endParaRPr>
          </a:p>
        </p:txBody>
      </p:sp>
      <p:sp>
        <p:nvSpPr>
          <p:cNvPr id="84" name="Google Shape;84;p1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372" name="Shape 372"/>
        <p:cNvGrpSpPr/>
        <p:nvPr/>
      </p:nvGrpSpPr>
      <p:grpSpPr>
        <a:xfrm>
          <a:off x="0" y="0"/>
          <a:ext cx="0" cy="0"/>
          <a:chOff x="0" y="0"/>
          <a:chExt cx="0" cy="0"/>
        </a:xfrm>
      </p:grpSpPr>
      <p:sp>
        <p:nvSpPr>
          <p:cNvPr id="373" name="Google Shape;373;p52"/>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2"/>
          <p:cNvSpPr txBox="1"/>
          <p:nvPr/>
        </p:nvSpPr>
        <p:spPr>
          <a:xfrm>
            <a:off x="97200" y="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2. Public Engagement - Education</a:t>
            </a:r>
            <a:endParaRPr sz="3000">
              <a:solidFill>
                <a:srgbClr val="BF9000"/>
              </a:solidFill>
              <a:latin typeface="Open Sans"/>
              <a:ea typeface="Open Sans"/>
              <a:cs typeface="Open Sans"/>
              <a:sym typeface="Open Sans"/>
            </a:endParaRPr>
          </a:p>
        </p:txBody>
      </p:sp>
      <p:pic>
        <p:nvPicPr>
          <p:cNvPr id="375" name="Google Shape;375;p52"/>
          <p:cNvPicPr preferRelativeResize="0"/>
          <p:nvPr/>
        </p:nvPicPr>
        <p:blipFill>
          <a:blip r:embed="rId3">
            <a:alphaModFix/>
          </a:blip>
          <a:stretch>
            <a:fillRect/>
          </a:stretch>
        </p:blipFill>
        <p:spPr>
          <a:xfrm>
            <a:off x="5936300" y="528125"/>
            <a:ext cx="3071250" cy="2973609"/>
          </a:xfrm>
          <a:prstGeom prst="rect">
            <a:avLst/>
          </a:prstGeom>
          <a:noFill/>
          <a:ln>
            <a:noFill/>
          </a:ln>
        </p:spPr>
      </p:pic>
      <p:sp>
        <p:nvSpPr>
          <p:cNvPr id="376" name="Google Shape;376;p52"/>
          <p:cNvSpPr txBox="1"/>
          <p:nvPr/>
        </p:nvSpPr>
        <p:spPr>
          <a:xfrm>
            <a:off x="669850" y="3501725"/>
            <a:ext cx="8474100" cy="297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lang="en-GB" sz="1800">
                <a:solidFill>
                  <a:srgbClr val="BF9000"/>
                </a:solidFill>
                <a:latin typeface="Open Sans"/>
                <a:ea typeface="Open Sans"/>
                <a:cs typeface="Open Sans"/>
                <a:sym typeface="Open Sans"/>
              </a:rPr>
              <a:t>Action 2. Toddlers, preschool, 5-11, 12-18 age groups and lifelong learners continue to benefit from our schools and academic programmes.</a:t>
            </a:r>
            <a:endParaRPr sz="1800">
              <a:solidFill>
                <a:srgbClr val="BF9000"/>
              </a:solidFill>
              <a:latin typeface="Open Sans"/>
              <a:ea typeface="Open Sans"/>
              <a:cs typeface="Open Sans"/>
              <a:sym typeface="Open Sans"/>
            </a:endParaRPr>
          </a:p>
          <a:p>
            <a:pPr indent="0" lvl="0" marL="0" rtl="0" algn="l">
              <a:lnSpc>
                <a:spcPct val="115000"/>
              </a:lnSpc>
              <a:spcBef>
                <a:spcPts val="1400"/>
              </a:spcBef>
              <a:spcAft>
                <a:spcPts val="0"/>
              </a:spcAft>
              <a:buNone/>
            </a:pPr>
            <a:r>
              <a:rPr lang="en-GB" sz="1800">
                <a:solidFill>
                  <a:srgbClr val="BF9000"/>
                </a:solidFill>
                <a:latin typeface="Open Sans"/>
                <a:ea typeface="Open Sans"/>
                <a:cs typeface="Open Sans"/>
                <a:sym typeface="Open Sans"/>
              </a:rPr>
              <a:t>Action 6. Collaborate and lead the cultural heritage education programme for the region, with every school visiting at least once per year.</a:t>
            </a:r>
            <a:endParaRPr sz="1200">
              <a:solidFill>
                <a:srgbClr val="666666"/>
              </a:solidFill>
            </a:endParaRPr>
          </a:p>
          <a:p>
            <a:pPr indent="0" lvl="0" marL="0" rtl="0" algn="l">
              <a:lnSpc>
                <a:spcPct val="115000"/>
              </a:lnSpc>
              <a:spcBef>
                <a:spcPts val="1400"/>
              </a:spcBef>
              <a:spcAft>
                <a:spcPts val="0"/>
              </a:spcAft>
              <a:buNone/>
            </a:pPr>
            <a:r>
              <a:t/>
            </a:r>
            <a:endParaRPr b="1" sz="1800">
              <a:solidFill>
                <a:srgbClr val="BF9000"/>
              </a:solidFill>
              <a:latin typeface="Open Sans"/>
              <a:ea typeface="Open Sans"/>
              <a:cs typeface="Open Sans"/>
              <a:sym typeface="Open Sans"/>
            </a:endParaRPr>
          </a:p>
          <a:p>
            <a:pPr indent="0" lvl="0" marL="0" rtl="0" algn="l">
              <a:spcBef>
                <a:spcPts val="400"/>
              </a:spcBef>
              <a:spcAft>
                <a:spcPts val="0"/>
              </a:spcAft>
              <a:buNone/>
            </a:pPr>
            <a:r>
              <a:t/>
            </a:r>
            <a:endParaRPr sz="1800">
              <a:solidFill>
                <a:srgbClr val="BF9000"/>
              </a:solidFill>
              <a:latin typeface="Open Sans"/>
              <a:ea typeface="Open Sans"/>
              <a:cs typeface="Open Sans"/>
              <a:sym typeface="Open Sans"/>
            </a:endParaRPr>
          </a:p>
        </p:txBody>
      </p:sp>
      <p:sp>
        <p:nvSpPr>
          <p:cNvPr id="377" name="Google Shape;377;p5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381" name="Shape 381"/>
        <p:cNvGrpSpPr/>
        <p:nvPr/>
      </p:nvGrpSpPr>
      <p:grpSpPr>
        <a:xfrm>
          <a:off x="0" y="0"/>
          <a:ext cx="0" cy="0"/>
          <a:chOff x="0" y="0"/>
          <a:chExt cx="0" cy="0"/>
        </a:xfrm>
      </p:grpSpPr>
      <p:sp>
        <p:nvSpPr>
          <p:cNvPr id="382" name="Google Shape;382;p53"/>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3"/>
          <p:cNvSpPr txBox="1"/>
          <p:nvPr/>
        </p:nvSpPr>
        <p:spPr>
          <a:xfrm>
            <a:off x="330900" y="18985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2. </a:t>
            </a:r>
            <a:r>
              <a:rPr lang="en-GB" sz="3000">
                <a:solidFill>
                  <a:srgbClr val="BF9000"/>
                </a:solidFill>
                <a:latin typeface="Open Sans"/>
                <a:ea typeface="Open Sans"/>
                <a:cs typeface="Open Sans"/>
                <a:sym typeface="Open Sans"/>
              </a:rPr>
              <a:t>Public Engagement : Education</a:t>
            </a:r>
            <a:endParaRPr sz="3000">
              <a:solidFill>
                <a:srgbClr val="BF9000"/>
              </a:solidFill>
              <a:latin typeface="Open Sans"/>
              <a:ea typeface="Open Sans"/>
              <a:cs typeface="Open Sans"/>
              <a:sym typeface="Open Sans"/>
            </a:endParaRPr>
          </a:p>
        </p:txBody>
      </p:sp>
      <p:sp>
        <p:nvSpPr>
          <p:cNvPr id="384" name="Google Shape;384;p53"/>
          <p:cNvSpPr txBox="1"/>
          <p:nvPr/>
        </p:nvSpPr>
        <p:spPr>
          <a:xfrm>
            <a:off x="215500" y="484100"/>
            <a:ext cx="8361300" cy="541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Tours &amp; Workshops for Schools according to age group:</a:t>
            </a:r>
            <a:endParaRPr>
              <a:solidFill>
                <a:srgbClr val="FFFFFF"/>
              </a:solidFill>
              <a:latin typeface="Open Sans"/>
              <a:ea typeface="Open Sans"/>
              <a:cs typeface="Open Sans"/>
              <a:sym typeface="Open Sans"/>
            </a:endParaRPr>
          </a:p>
          <a:p>
            <a:pPr indent="-317500" lvl="2" marL="1371600" rtl="0" algn="l">
              <a:lnSpc>
                <a:spcPct val="115000"/>
              </a:lnSpc>
              <a:spcBef>
                <a:spcPts val="0"/>
              </a:spcBef>
              <a:spcAft>
                <a:spcPts val="0"/>
              </a:spcAft>
              <a:buClr>
                <a:srgbClr val="FFFFFF"/>
              </a:buClr>
              <a:buSzPts val="1400"/>
              <a:buFont typeface="Open Sans"/>
              <a:buAutoNum type="romanLcPeriod"/>
            </a:pPr>
            <a:r>
              <a:rPr lang="en-GB">
                <a:solidFill>
                  <a:srgbClr val="FFFFFF"/>
                </a:solidFill>
                <a:latin typeface="Open Sans"/>
                <a:ea typeface="Open Sans"/>
                <a:cs typeface="Open Sans"/>
                <a:sym typeface="Open Sans"/>
              </a:rPr>
              <a:t>Toddlers - Play for Toddlers - until February</a:t>
            </a:r>
            <a:endParaRPr>
              <a:solidFill>
                <a:srgbClr val="FFFFFF"/>
              </a:solidFill>
              <a:latin typeface="Open Sans"/>
              <a:ea typeface="Open Sans"/>
              <a:cs typeface="Open Sans"/>
              <a:sym typeface="Open Sans"/>
            </a:endParaRPr>
          </a:p>
          <a:p>
            <a:pPr indent="-317500" lvl="2" marL="1371600" rtl="0" algn="l">
              <a:lnSpc>
                <a:spcPct val="115000"/>
              </a:lnSpc>
              <a:spcBef>
                <a:spcPts val="0"/>
              </a:spcBef>
              <a:spcAft>
                <a:spcPts val="0"/>
              </a:spcAft>
              <a:buClr>
                <a:srgbClr val="FFFFFF"/>
              </a:buClr>
              <a:buSzPts val="1400"/>
              <a:buFont typeface="Open Sans"/>
              <a:buAutoNum type="romanLcPeriod"/>
            </a:pPr>
            <a:r>
              <a:rPr lang="en-GB">
                <a:solidFill>
                  <a:srgbClr val="FFFFFF"/>
                </a:solidFill>
                <a:latin typeface="Open Sans"/>
                <a:ea typeface="Open Sans"/>
                <a:cs typeface="Open Sans"/>
                <a:sym typeface="Open Sans"/>
              </a:rPr>
              <a:t>5-11 - Primary schools curriculum based exhibition tours and workshops, such as  ‘All About the Hunt’,  ‘Animal Hunt’ , Permanent Collect Tour, 800 Years of Fashion,   Ancient Ireland and Viking object handling sessions; Curriculum based outreach loan box workshops  on the Vikings, Archaeology, Ancient Ireland  and the local community histories celebrated through Communities of Cultures. Kids Mid-term, Easter and Summer camps; Exhibition workshops </a:t>
            </a:r>
            <a:endParaRPr>
              <a:solidFill>
                <a:srgbClr val="FFFFFF"/>
              </a:solidFill>
              <a:latin typeface="Open Sans"/>
              <a:ea typeface="Open Sans"/>
              <a:cs typeface="Open Sans"/>
              <a:sym typeface="Open Sans"/>
            </a:endParaRPr>
          </a:p>
          <a:p>
            <a:pPr indent="-317500" lvl="2" marL="1371600" rtl="0" algn="l">
              <a:lnSpc>
                <a:spcPct val="115000"/>
              </a:lnSpc>
              <a:spcBef>
                <a:spcPts val="0"/>
              </a:spcBef>
              <a:spcAft>
                <a:spcPts val="0"/>
              </a:spcAft>
              <a:buClr>
                <a:srgbClr val="FFFFFF"/>
              </a:buClr>
              <a:buSzPts val="1400"/>
              <a:buFont typeface="Open Sans"/>
              <a:buAutoNum type="romanLcPeriod"/>
            </a:pPr>
            <a:r>
              <a:rPr lang="en-GB">
                <a:solidFill>
                  <a:srgbClr val="FFFFFF"/>
                </a:solidFill>
                <a:latin typeface="Open Sans"/>
                <a:ea typeface="Open Sans"/>
                <a:cs typeface="Open Sans"/>
                <a:sym typeface="Open Sans"/>
              </a:rPr>
              <a:t>12-18-  Post primary curriculum based including Permanent Collection tours, Art Appreciation and Comprehension, Art, Craft and Design Through the Ages, Reading Twentieth-Century Irish Art, Exhibition Layout &amp; Design, Temporary exhibition tours and workshops; Transition year programmes (including Gaisce) and placements</a:t>
            </a:r>
            <a:endParaRPr>
              <a:solidFill>
                <a:srgbClr val="FFFFFF"/>
              </a:solidFill>
              <a:latin typeface="Open Sans"/>
              <a:ea typeface="Open Sans"/>
              <a:cs typeface="Open Sans"/>
              <a:sym typeface="Open Sans"/>
            </a:endParaRPr>
          </a:p>
          <a:p>
            <a:pPr indent="-317500" lvl="2" marL="1371600" rtl="0" algn="l">
              <a:lnSpc>
                <a:spcPct val="115000"/>
              </a:lnSpc>
              <a:spcBef>
                <a:spcPts val="0"/>
              </a:spcBef>
              <a:spcAft>
                <a:spcPts val="0"/>
              </a:spcAft>
              <a:buClr>
                <a:srgbClr val="FFFFFF"/>
              </a:buClr>
              <a:buSzPts val="1400"/>
              <a:buFont typeface="Open Sans"/>
              <a:buAutoNum type="romanLcPeriod"/>
            </a:pPr>
            <a:r>
              <a:rPr lang="en-GB">
                <a:solidFill>
                  <a:srgbClr val="FFFFFF"/>
                </a:solidFill>
                <a:latin typeface="Open Sans"/>
                <a:ea typeface="Open Sans"/>
                <a:cs typeface="Open Sans"/>
                <a:sym typeface="Open Sans"/>
              </a:rPr>
              <a:t>Lifelong Learners - Permanent Collection tours; Public programming for temporary exhibitions including tours,  lectures, and events and Heritage Week ( August)</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GB">
                <a:solidFill>
                  <a:srgbClr val="FFFFFF"/>
                </a:solidFill>
                <a:latin typeface="Open Sans"/>
                <a:ea typeface="Open Sans"/>
                <a:cs typeface="Open Sans"/>
                <a:sym typeface="Open Sans"/>
              </a:rPr>
              <a:t>Review  and update curriculum linked tours and decide which to retire, develop new ones including an archaeology tour, a plain speaking art tour for Leech/Lavery; a migration tour and an  interactive role play game, new media such as stop motion deployed for workshops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p:txBody>
      </p:sp>
      <p:sp>
        <p:nvSpPr>
          <p:cNvPr id="385" name="Google Shape;385;p5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386" name="Google Shape;386;p53"/>
          <p:cNvSpPr txBox="1"/>
          <p:nvPr/>
        </p:nvSpPr>
        <p:spPr>
          <a:xfrm>
            <a:off x="1741200" y="5645125"/>
            <a:ext cx="61527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KPI’s:  All tours reviewed - updated or binned</a:t>
            </a:r>
            <a:endParaRPr>
              <a:solidFill>
                <a:srgbClr val="FFFFFF"/>
              </a:solidFill>
            </a:endParaRPr>
          </a:p>
          <a:p>
            <a:pPr indent="0" lvl="0" marL="0" rtl="0" algn="l">
              <a:spcBef>
                <a:spcPts val="0"/>
              </a:spcBef>
              <a:spcAft>
                <a:spcPts val="0"/>
              </a:spcAft>
              <a:buNone/>
            </a:pPr>
            <a:r>
              <a:rPr lang="en-GB">
                <a:solidFill>
                  <a:srgbClr val="FFFFFF"/>
                </a:solidFill>
              </a:rPr>
              <a:t>	  2 new tours up and running</a:t>
            </a:r>
            <a:endParaRPr>
              <a:solidFill>
                <a:srgbClr val="FFFFFF"/>
              </a:solidFill>
            </a:endParaRPr>
          </a:p>
          <a:p>
            <a:pPr indent="457200" lvl="0" marL="0" rtl="0" algn="l">
              <a:spcBef>
                <a:spcPts val="0"/>
              </a:spcBef>
              <a:spcAft>
                <a:spcPts val="0"/>
              </a:spcAft>
              <a:buNone/>
            </a:pPr>
            <a:r>
              <a:rPr lang="en-GB">
                <a:solidFill>
                  <a:srgbClr val="FFFFFF"/>
                </a:solidFill>
              </a:rPr>
              <a:t> </a:t>
            </a:r>
            <a:r>
              <a:rPr lang="en-GB">
                <a:solidFill>
                  <a:srgbClr val="FFFFFF"/>
                </a:solidFill>
              </a:rPr>
              <a:t>25% of Limerick Region schools have visited the Hunt Museum</a:t>
            </a:r>
            <a:endParaRPr>
              <a:solidFill>
                <a:srgbClr val="FFFFFF"/>
              </a:solidFill>
            </a:endParaRPr>
          </a:p>
          <a:p>
            <a:pPr indent="0" lvl="0" marL="0" rtl="0" algn="l">
              <a:spcBef>
                <a:spcPts val="0"/>
              </a:spcBef>
              <a:spcAft>
                <a:spcPts val="0"/>
              </a:spcAft>
              <a:buClr>
                <a:schemeClr val="dk1"/>
              </a:buClr>
              <a:buSzPts val="1100"/>
              <a:buFont typeface="Arial"/>
              <a:buNone/>
            </a:pPr>
            <a:r>
              <a:rPr lang="en-GB">
                <a:solidFill>
                  <a:srgbClr val="FFFFFF"/>
                </a:solidFill>
              </a:rPr>
              <a:t>           3 Stop-motion workshops </a:t>
            </a:r>
            <a:endParaRPr>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390" name="Shape 390"/>
        <p:cNvGrpSpPr/>
        <p:nvPr/>
      </p:nvGrpSpPr>
      <p:grpSpPr>
        <a:xfrm>
          <a:off x="0" y="0"/>
          <a:ext cx="0" cy="0"/>
          <a:chOff x="0" y="0"/>
          <a:chExt cx="0" cy="0"/>
        </a:xfrm>
      </p:grpSpPr>
      <p:sp>
        <p:nvSpPr>
          <p:cNvPr id="391" name="Google Shape;391;p54"/>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4"/>
          <p:cNvSpPr txBox="1"/>
          <p:nvPr/>
        </p:nvSpPr>
        <p:spPr>
          <a:xfrm>
            <a:off x="330900" y="18985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2. </a:t>
            </a:r>
            <a:r>
              <a:rPr lang="en-GB" sz="3000">
                <a:solidFill>
                  <a:srgbClr val="BF9000"/>
                </a:solidFill>
                <a:latin typeface="Open Sans"/>
                <a:ea typeface="Open Sans"/>
                <a:cs typeface="Open Sans"/>
                <a:sym typeface="Open Sans"/>
              </a:rPr>
              <a:t>Public Engagement : Education</a:t>
            </a:r>
            <a:endParaRPr sz="3000">
              <a:solidFill>
                <a:srgbClr val="BF9000"/>
              </a:solidFill>
              <a:latin typeface="Open Sans"/>
              <a:ea typeface="Open Sans"/>
              <a:cs typeface="Open Sans"/>
              <a:sym typeface="Open Sans"/>
            </a:endParaRPr>
          </a:p>
        </p:txBody>
      </p:sp>
      <p:sp>
        <p:nvSpPr>
          <p:cNvPr id="393" name="Google Shape;393;p54"/>
          <p:cNvSpPr txBox="1"/>
          <p:nvPr/>
        </p:nvSpPr>
        <p:spPr>
          <a:xfrm>
            <a:off x="330900" y="361975"/>
            <a:ext cx="8421900" cy="567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solidFill>
                <a:srgbClr val="FFFFFF"/>
              </a:solidFill>
              <a:latin typeface="Open Sans"/>
              <a:ea typeface="Open Sans"/>
              <a:cs typeface="Open Sans"/>
              <a:sym typeface="Open Sans"/>
            </a:endParaRPr>
          </a:p>
          <a:p>
            <a:pPr indent="0" lvl="0" marL="0" marR="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Set up joint museums programme for 19th-21st Century Art</a:t>
            </a:r>
            <a:endParaRPr>
              <a:solidFill>
                <a:srgbClr val="FFFFFF"/>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National Weeks:  Heritage week, Science week </a:t>
            </a:r>
            <a:endParaRPr>
              <a:solidFill>
                <a:srgbClr val="FFFFFF"/>
              </a:solidFill>
              <a:latin typeface="Open Sans"/>
              <a:ea typeface="Open Sans"/>
              <a:cs typeface="Open Sans"/>
              <a:sym typeface="Open Sans"/>
            </a:endParaRPr>
          </a:p>
          <a:p>
            <a:pPr indent="-317500" lvl="1"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Heritage Week new programme linked to Medieval Limerick</a:t>
            </a:r>
            <a:endParaRPr>
              <a:solidFill>
                <a:srgbClr val="FFFFFF"/>
              </a:solidFill>
              <a:latin typeface="Open Sans"/>
              <a:ea typeface="Open Sans"/>
              <a:cs typeface="Open Sans"/>
              <a:sym typeface="Open Sans"/>
            </a:endParaRPr>
          </a:p>
          <a:p>
            <a:pPr indent="-317500" lvl="1"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Science Week explore partnership with ESB </a:t>
            </a:r>
            <a:endParaRPr>
              <a:solidFill>
                <a:srgbClr val="FFFFFF"/>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Continued Professional Development:  Art teacher CPD in Junk Kouture - September</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GB">
                <a:solidFill>
                  <a:srgbClr val="FFFFFF"/>
                </a:solidFill>
                <a:latin typeface="Open Sans"/>
                <a:ea typeface="Open Sans"/>
                <a:cs typeface="Open Sans"/>
                <a:sym typeface="Open Sans"/>
              </a:rPr>
              <a:t>Supported by: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Docents: </a:t>
            </a:r>
            <a:r>
              <a:rPr lang="en-GB">
                <a:solidFill>
                  <a:srgbClr val="FFFFFF"/>
                </a:solidFill>
                <a:latin typeface="Open Sans"/>
                <a:ea typeface="Open Sans"/>
                <a:cs typeface="Open Sans"/>
                <a:sym typeface="Open Sans"/>
              </a:rPr>
              <a:t>collection and exhibition tours for all age groups; with school workshop subgroups </a:t>
            </a:r>
            <a:r>
              <a:rPr b="1" lang="en-GB">
                <a:solidFill>
                  <a:srgbClr val="FFFFFF"/>
                </a:solidFill>
                <a:latin typeface="Open Sans"/>
                <a:ea typeface="Open Sans"/>
                <a:cs typeface="Open Sans"/>
                <a:sym typeface="Open Sans"/>
              </a:rPr>
              <a:t>Marketing: </a:t>
            </a:r>
            <a:r>
              <a:rPr lang="en-GB">
                <a:solidFill>
                  <a:srgbClr val="FFFFFF"/>
                </a:solidFill>
                <a:latin typeface="Open Sans"/>
                <a:ea typeface="Open Sans"/>
                <a:cs typeface="Open Sans"/>
                <a:sym typeface="Open Sans"/>
              </a:rPr>
              <a:t>Revising the branding of all Education </a:t>
            </a:r>
            <a:endParaRPr>
              <a:solidFill>
                <a:srgbClr val="FFFFFF"/>
              </a:solidFill>
              <a:latin typeface="Open Sans"/>
              <a:ea typeface="Open Sans"/>
              <a:cs typeface="Open Sans"/>
              <a:sym typeface="Open Sans"/>
            </a:endParaRPr>
          </a:p>
          <a:p>
            <a:pPr indent="-317500" lvl="0"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Set up templates for Education to use to promote workshops, collection and temporary exhibition tours</a:t>
            </a:r>
            <a:endParaRPr>
              <a:solidFill>
                <a:srgbClr val="FFFFFF"/>
              </a:solidFill>
              <a:latin typeface="Open Sans"/>
              <a:ea typeface="Open Sans"/>
              <a:cs typeface="Open Sans"/>
              <a:sym typeface="Open Sans"/>
            </a:endParaRPr>
          </a:p>
          <a:p>
            <a:pPr indent="-317500" lvl="0"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Promote kids camps</a:t>
            </a:r>
            <a:endParaRPr>
              <a:solidFill>
                <a:srgbClr val="FFFFFF"/>
              </a:solidFill>
              <a:latin typeface="Open Sans"/>
              <a:ea typeface="Open Sans"/>
              <a:cs typeface="Open Sans"/>
              <a:sym typeface="Open Sans"/>
            </a:endParaRPr>
          </a:p>
          <a:p>
            <a:pPr indent="-317500" lvl="0"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Create and execute campaigns for Heritage and Science Weeks.</a:t>
            </a:r>
            <a:endParaRPr>
              <a:solidFill>
                <a:srgbClr val="FFFFFF"/>
              </a:solidFill>
              <a:latin typeface="Open Sans"/>
              <a:ea typeface="Open Sans"/>
              <a:cs typeface="Open Sans"/>
              <a:sym typeface="Open Sans"/>
            </a:endParaRPr>
          </a:p>
          <a:p>
            <a:pPr indent="-317500" lvl="0"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Create and deliver joint promotion campaign on medieval Limerick with St John’s Castle and St Mary’s Cathedral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GB">
                <a:solidFill>
                  <a:srgbClr val="FFFFFF"/>
                </a:solidFill>
                <a:latin typeface="Open Sans"/>
                <a:ea typeface="Open Sans"/>
                <a:cs typeface="Open Sans"/>
                <a:sym typeface="Open Sans"/>
              </a:rPr>
              <a:t>Funding	</a:t>
            </a:r>
            <a:endParaRPr b="1">
              <a:solidFill>
                <a:srgbClr val="FFFFFF"/>
              </a:solidFill>
              <a:latin typeface="Open Sans"/>
              <a:ea typeface="Open Sans"/>
              <a:cs typeface="Open Sans"/>
              <a:sym typeface="Open Sans"/>
            </a:endParaRPr>
          </a:p>
          <a:p>
            <a:pPr indent="-317500" lvl="0"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Find funding for joint museums education programme</a:t>
            </a:r>
            <a:endParaRPr>
              <a:solidFill>
                <a:srgbClr val="FFFFFF"/>
              </a:solidFill>
              <a:latin typeface="Open Sans"/>
              <a:ea typeface="Open Sans"/>
              <a:cs typeface="Open Sans"/>
              <a:sym typeface="Open Sans"/>
            </a:endParaRPr>
          </a:p>
          <a:p>
            <a:pPr indent="-317500" lvl="0"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ETB and other grants from Creative Ireland etc.  Limerick3D  -  possible funding source Resilient Communities Fund </a:t>
            </a:r>
            <a:endParaRPr>
              <a:solidFill>
                <a:srgbClr val="FFFFFF"/>
              </a:solidFill>
              <a:latin typeface="Open Sans"/>
              <a:ea typeface="Open Sans"/>
              <a:cs typeface="Open Sans"/>
              <a:sym typeface="Open Sans"/>
            </a:endParaRPr>
          </a:p>
          <a:p>
            <a:pPr indent="-317500" lvl="0"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Friends support </a:t>
            </a:r>
            <a:endParaRPr>
              <a:solidFill>
                <a:srgbClr val="FFFFFF"/>
              </a:solidFill>
              <a:latin typeface="Open Sans"/>
              <a:ea typeface="Open Sans"/>
              <a:cs typeface="Open Sans"/>
              <a:sym typeface="Open Sans"/>
            </a:endParaRPr>
          </a:p>
          <a:p>
            <a:pPr indent="0" lvl="0" marL="91440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p:txBody>
      </p:sp>
      <p:sp>
        <p:nvSpPr>
          <p:cNvPr id="394" name="Google Shape;394;p5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395" name="Google Shape;395;p54"/>
          <p:cNvSpPr txBox="1"/>
          <p:nvPr/>
        </p:nvSpPr>
        <p:spPr>
          <a:xfrm>
            <a:off x="1951950" y="6340700"/>
            <a:ext cx="6520500" cy="6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KPI’s: new Limerick Medieval Trail  programme for Heritage Week</a:t>
            </a:r>
            <a:endParaRPr>
              <a:solidFill>
                <a:srgbClr val="FFFFFF"/>
              </a:solidFill>
            </a:endParaRPr>
          </a:p>
          <a:p>
            <a:pPr indent="0" lvl="0" marL="0" rtl="0" algn="l">
              <a:spcBef>
                <a:spcPts val="0"/>
              </a:spcBef>
              <a:spcAft>
                <a:spcPts val="0"/>
              </a:spcAft>
              <a:buNone/>
            </a:pPr>
            <a:r>
              <a:rPr lang="en-GB">
                <a:solidFill>
                  <a:srgbClr val="FFFFFF"/>
                </a:solidFill>
              </a:rPr>
              <a:t>           Funding for joint museums programme</a:t>
            </a:r>
            <a:endParaRPr>
              <a:solidFill>
                <a:srgbClr val="FF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5"/>
          <p:cNvSpPr txBox="1"/>
          <p:nvPr>
            <p:ph type="title"/>
          </p:nvPr>
        </p:nvSpPr>
        <p:spPr>
          <a:xfrm>
            <a:off x="311700" y="2131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Education</a:t>
            </a:r>
            <a:endParaRPr/>
          </a:p>
        </p:txBody>
      </p:sp>
      <p:sp>
        <p:nvSpPr>
          <p:cNvPr id="401" name="Google Shape;401;p55"/>
          <p:cNvSpPr txBox="1"/>
          <p:nvPr>
            <p:ph idx="1" type="body"/>
          </p:nvPr>
        </p:nvSpPr>
        <p:spPr>
          <a:xfrm>
            <a:off x="216650" y="1054325"/>
            <a:ext cx="8716500" cy="5544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Maria</a:t>
            </a:r>
            <a:r>
              <a:rPr b="1" lang="en-GB"/>
              <a:t>                </a:t>
            </a:r>
            <a:r>
              <a:rPr lang="en-GB" sz="1400">
                <a:solidFill>
                  <a:schemeClr val="dk1"/>
                </a:solidFill>
                <a:latin typeface="Open Sans"/>
                <a:ea typeface="Open Sans"/>
                <a:cs typeface="Open Sans"/>
                <a:sym typeface="Open Sans"/>
              </a:rPr>
              <a:t>Date: Jan to</a:t>
            </a:r>
            <a:r>
              <a:rPr lang="en-GB" sz="1400">
                <a:solidFill>
                  <a:schemeClr val="dk1"/>
                </a:solidFill>
                <a:latin typeface="Open Sans"/>
                <a:ea typeface="Open Sans"/>
                <a:cs typeface="Open Sans"/>
                <a:sym typeface="Open Sans"/>
              </a:rPr>
              <a:t> September 2019</a:t>
            </a:r>
            <a:r>
              <a:rPr lang="en-GB" sz="1400">
                <a:solidFill>
                  <a:schemeClr val="dk1"/>
                </a:solidFill>
                <a:latin typeface="Open Sans"/>
                <a:ea typeface="Open Sans"/>
                <a:cs typeface="Open Sans"/>
                <a:sym typeface="Open Sans"/>
              </a:rPr>
              <a:t>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Education</a:t>
            </a:r>
            <a:endParaRPr b="1" i="1"/>
          </a:p>
          <a:p>
            <a:pPr indent="0" lvl="0" marL="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T2.6 </a:t>
            </a:r>
            <a:r>
              <a:rPr b="1" lang="en-GB" sz="1400">
                <a:solidFill>
                  <a:schemeClr val="dk1"/>
                </a:solidFill>
                <a:latin typeface="Open Sans"/>
                <a:ea typeface="Open Sans"/>
                <a:cs typeface="Open Sans"/>
                <a:sym typeface="Open Sans"/>
              </a:rPr>
              <a:t>inreach Primary school</a:t>
            </a:r>
            <a:r>
              <a:rPr lang="en-GB" sz="1400">
                <a:solidFill>
                  <a:schemeClr val="dk1"/>
                </a:solidFill>
                <a:latin typeface="Open Sans"/>
                <a:ea typeface="Open Sans"/>
                <a:cs typeface="Open Sans"/>
                <a:sym typeface="Open Sans"/>
              </a:rPr>
              <a:t> workshop programmes		 </a:t>
            </a:r>
            <a:endParaRPr sz="1400">
              <a:solidFill>
                <a:schemeClr val="dk1"/>
              </a:solidFill>
              <a:latin typeface="Open Sans"/>
              <a:ea typeface="Open Sans"/>
              <a:cs typeface="Open Sans"/>
              <a:sym typeface="Open Sans"/>
            </a:endParaRPr>
          </a:p>
          <a:p>
            <a:pPr indent="0" lvl="0" marL="914400" rtl="0" algn="l">
              <a:spcBef>
                <a:spcPts val="1600"/>
              </a:spcBef>
              <a:spcAft>
                <a:spcPts val="0"/>
              </a:spcAft>
              <a:buNone/>
            </a:pPr>
            <a:r>
              <a:rPr lang="en-GB" sz="1400">
                <a:solidFill>
                  <a:srgbClr val="000000"/>
                </a:solidFill>
                <a:latin typeface="Open Sans"/>
                <a:ea typeface="Open Sans"/>
                <a:cs typeface="Open Sans"/>
                <a:sym typeface="Open Sans"/>
              </a:rPr>
              <a:t>T2.6.1 Tours to review: 					</a:t>
            </a:r>
            <a:r>
              <a:rPr b="1" lang="en-GB" sz="1400">
                <a:solidFill>
                  <a:srgbClr val="000000"/>
                </a:solidFill>
                <a:latin typeface="Open Sans"/>
                <a:ea typeface="Open Sans"/>
                <a:cs typeface="Open Sans"/>
                <a:sym typeface="Open Sans"/>
              </a:rPr>
              <a:t>Timeline: </a:t>
            </a:r>
            <a:r>
              <a:rPr lang="en-GB" sz="1400">
                <a:solidFill>
                  <a:schemeClr val="dk1"/>
                </a:solidFill>
                <a:latin typeface="Open Sans"/>
                <a:ea typeface="Open Sans"/>
                <a:cs typeface="Open Sans"/>
                <a:sym typeface="Open Sans"/>
              </a:rPr>
              <a:t> </a:t>
            </a:r>
            <a:r>
              <a:rPr i="1" lang="en-GB" sz="1400">
                <a:solidFill>
                  <a:schemeClr val="dk1"/>
                </a:solidFill>
                <a:latin typeface="Open Sans"/>
                <a:ea typeface="Open Sans"/>
                <a:cs typeface="Open Sans"/>
                <a:sym typeface="Open Sans"/>
              </a:rPr>
              <a:t>Q1 &amp; Q2 2019</a:t>
            </a:r>
            <a:endParaRPr sz="1400">
              <a:solidFill>
                <a:srgbClr val="000000"/>
              </a:solidFill>
              <a:latin typeface="Open Sans"/>
              <a:ea typeface="Open Sans"/>
              <a:cs typeface="Open Sans"/>
              <a:sym typeface="Open Sans"/>
            </a:endParaRPr>
          </a:p>
          <a:p>
            <a:pPr indent="0" lvl="0" marL="1371600" rtl="0" algn="l">
              <a:spcBef>
                <a:spcPts val="1600"/>
              </a:spcBef>
              <a:spcAft>
                <a:spcPts val="0"/>
              </a:spcAft>
              <a:buNone/>
            </a:pPr>
            <a:r>
              <a:rPr lang="en-GB" sz="1400">
                <a:solidFill>
                  <a:srgbClr val="000000"/>
                </a:solidFill>
                <a:latin typeface="Open Sans"/>
                <a:ea typeface="Open Sans"/>
                <a:cs typeface="Open Sans"/>
                <a:sym typeface="Open Sans"/>
              </a:rPr>
              <a:t>T2.6.1.1  </a:t>
            </a:r>
            <a:r>
              <a:rPr lang="en-GB" sz="1400">
                <a:solidFill>
                  <a:schemeClr val="dk1"/>
                </a:solidFill>
                <a:latin typeface="Open Sans"/>
                <a:ea typeface="Open Sans"/>
                <a:cs typeface="Open Sans"/>
                <a:sym typeface="Open Sans"/>
              </a:rPr>
              <a:t>Adjust and decide to keep or bin </a:t>
            </a:r>
            <a:r>
              <a:rPr lang="en-GB" sz="1400">
                <a:solidFill>
                  <a:srgbClr val="000000"/>
                </a:solidFill>
                <a:latin typeface="Open Sans"/>
                <a:ea typeface="Open Sans"/>
                <a:cs typeface="Open Sans"/>
                <a:sym typeface="Open Sans"/>
              </a:rPr>
              <a:t>tours: a. </a:t>
            </a:r>
            <a:r>
              <a:rPr b="1" lang="en-GB" sz="1400">
                <a:solidFill>
                  <a:srgbClr val="000000"/>
                </a:solidFill>
                <a:latin typeface="Open Sans"/>
                <a:ea typeface="Open Sans"/>
                <a:cs typeface="Open Sans"/>
                <a:sym typeface="Open Sans"/>
              </a:rPr>
              <a:t>All About the Hunt,  b. Animal Hunt’ tour.</a:t>
            </a:r>
            <a:r>
              <a:rPr lang="en-GB" sz="1400">
                <a:solidFill>
                  <a:srgbClr val="000000"/>
                </a:solidFill>
                <a:latin typeface="Open Sans"/>
                <a:ea typeface="Open Sans"/>
                <a:cs typeface="Open Sans"/>
                <a:sym typeface="Open Sans"/>
              </a:rPr>
              <a:t> (See Siobhan English’s feedback) c. </a:t>
            </a:r>
            <a:r>
              <a:rPr b="1" lang="en-GB" sz="1400">
                <a:solidFill>
                  <a:srgbClr val="000000"/>
                </a:solidFill>
                <a:latin typeface="Open Sans"/>
                <a:ea typeface="Open Sans"/>
                <a:cs typeface="Open Sans"/>
                <a:sym typeface="Open Sans"/>
              </a:rPr>
              <a:t>Permanent Collection tour </a:t>
            </a:r>
            <a:r>
              <a:rPr lang="en-GB" sz="1400">
                <a:solidFill>
                  <a:srgbClr val="000000"/>
                </a:solidFill>
                <a:latin typeface="Open Sans"/>
                <a:ea typeface="Open Sans"/>
                <a:cs typeface="Open Sans"/>
                <a:sym typeface="Open Sans"/>
              </a:rPr>
              <a:t> Q1</a:t>
            </a:r>
            <a:endParaRPr sz="1400">
              <a:solidFill>
                <a:srgbClr val="000000"/>
              </a:solidFill>
              <a:latin typeface="Open Sans"/>
              <a:ea typeface="Open Sans"/>
              <a:cs typeface="Open Sans"/>
              <a:sym typeface="Open Sans"/>
            </a:endParaRPr>
          </a:p>
          <a:p>
            <a:pPr indent="0" lvl="0" marL="1371600" rtl="0" algn="l">
              <a:spcBef>
                <a:spcPts val="1600"/>
              </a:spcBef>
              <a:spcAft>
                <a:spcPts val="0"/>
              </a:spcAft>
              <a:buNone/>
            </a:pPr>
            <a:r>
              <a:rPr lang="en-GB" sz="1400">
                <a:solidFill>
                  <a:srgbClr val="000000"/>
                </a:solidFill>
                <a:latin typeface="Open Sans"/>
                <a:ea typeface="Open Sans"/>
                <a:cs typeface="Open Sans"/>
                <a:sym typeface="Open Sans"/>
              </a:rPr>
              <a:t>T2.6.1.2  Update tours keeping in line with curricula and train Docents on changes Q2</a:t>
            </a:r>
            <a:endParaRPr sz="1400">
              <a:solidFill>
                <a:srgbClr val="000000"/>
              </a:solidFill>
              <a:latin typeface="Open Sans"/>
              <a:ea typeface="Open Sans"/>
              <a:cs typeface="Open Sans"/>
              <a:sym typeface="Open Sans"/>
            </a:endParaRPr>
          </a:p>
          <a:p>
            <a:pPr indent="0" lvl="0" marL="1371600" rtl="0" algn="l">
              <a:spcBef>
                <a:spcPts val="1600"/>
              </a:spcBef>
              <a:spcAft>
                <a:spcPts val="0"/>
              </a:spcAft>
              <a:buNone/>
            </a:pPr>
            <a:r>
              <a:rPr lang="en-GB" sz="1400">
                <a:solidFill>
                  <a:srgbClr val="000000"/>
                </a:solidFill>
                <a:latin typeface="Open Sans"/>
                <a:ea typeface="Open Sans"/>
                <a:cs typeface="Open Sans"/>
                <a:sym typeface="Open Sans"/>
              </a:rPr>
              <a:t>T2.6.1.3  Set-up and deliver promotion campaign for both old and new tours end Q2-Q4</a:t>
            </a:r>
            <a:endParaRPr sz="1400">
              <a:solidFill>
                <a:srgbClr val="000000"/>
              </a:solidFill>
              <a:latin typeface="Open Sans"/>
              <a:ea typeface="Open Sans"/>
              <a:cs typeface="Open Sans"/>
              <a:sym typeface="Open Sans"/>
            </a:endParaRPr>
          </a:p>
          <a:p>
            <a:pPr indent="0" lvl="0" marL="1371600" rtl="0" algn="l">
              <a:spcBef>
                <a:spcPts val="1600"/>
              </a:spcBef>
              <a:spcAft>
                <a:spcPts val="0"/>
              </a:spcAft>
              <a:buNone/>
            </a:pPr>
            <a:r>
              <a:rPr lang="en-GB" sz="1400">
                <a:solidFill>
                  <a:srgbClr val="000000"/>
                </a:solidFill>
                <a:latin typeface="Open Sans"/>
                <a:ea typeface="Open Sans"/>
                <a:cs typeface="Open Sans"/>
                <a:sym typeface="Open Sans"/>
              </a:rPr>
              <a:t>T2.6.1.3  Deliver revised tours aiming for 1 per week, Sept-November</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T2.1.3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402" name="Google Shape;402;p5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6"/>
          <p:cNvSpPr txBox="1"/>
          <p:nvPr>
            <p:ph type="title"/>
          </p:nvPr>
        </p:nvSpPr>
        <p:spPr>
          <a:xfrm>
            <a:off x="311700" y="2131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Education</a:t>
            </a:r>
            <a:endParaRPr/>
          </a:p>
        </p:txBody>
      </p:sp>
      <p:sp>
        <p:nvSpPr>
          <p:cNvPr id="408" name="Google Shape;408;p56"/>
          <p:cNvSpPr txBox="1"/>
          <p:nvPr>
            <p:ph idx="1" type="body"/>
          </p:nvPr>
        </p:nvSpPr>
        <p:spPr>
          <a:xfrm>
            <a:off x="184650" y="976650"/>
            <a:ext cx="8774700" cy="5544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Maria                </a:t>
            </a:r>
            <a:r>
              <a:rPr lang="en-GB" sz="1400">
                <a:solidFill>
                  <a:schemeClr val="dk1"/>
                </a:solidFill>
                <a:latin typeface="Open Sans"/>
                <a:ea typeface="Open Sans"/>
                <a:cs typeface="Open Sans"/>
                <a:sym typeface="Open Sans"/>
              </a:rPr>
              <a:t>Date: Jan to</a:t>
            </a:r>
            <a:r>
              <a:rPr lang="en-GB" sz="1400">
                <a:solidFill>
                  <a:schemeClr val="dk1"/>
                </a:solidFill>
                <a:latin typeface="Open Sans"/>
                <a:ea typeface="Open Sans"/>
                <a:cs typeface="Open Sans"/>
                <a:sym typeface="Open Sans"/>
              </a:rPr>
              <a:t> September 2019</a:t>
            </a:r>
            <a:r>
              <a:rPr lang="en-GB" sz="1400">
                <a:solidFill>
                  <a:schemeClr val="dk1"/>
                </a:solidFill>
                <a:latin typeface="Open Sans"/>
                <a:ea typeface="Open Sans"/>
                <a:cs typeface="Open Sans"/>
                <a:sym typeface="Open Sans"/>
              </a:rPr>
              <a:t>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Education</a:t>
            </a:r>
            <a:endParaRPr b="1" i="1"/>
          </a:p>
          <a:p>
            <a:pPr indent="0" lvl="0" marL="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T2.6 </a:t>
            </a:r>
            <a:r>
              <a:rPr b="1" lang="en-GB" sz="1400">
                <a:solidFill>
                  <a:schemeClr val="dk1"/>
                </a:solidFill>
                <a:latin typeface="Open Sans"/>
                <a:ea typeface="Open Sans"/>
                <a:cs typeface="Open Sans"/>
                <a:sym typeface="Open Sans"/>
              </a:rPr>
              <a:t>inreach Primary school</a:t>
            </a:r>
            <a:r>
              <a:rPr lang="en-GB" sz="1400">
                <a:solidFill>
                  <a:schemeClr val="dk1"/>
                </a:solidFill>
                <a:latin typeface="Open Sans"/>
                <a:ea typeface="Open Sans"/>
                <a:cs typeface="Open Sans"/>
                <a:sym typeface="Open Sans"/>
              </a:rPr>
              <a:t> workshop programmes		 </a:t>
            </a:r>
            <a:endParaRPr sz="1400">
              <a:solidFill>
                <a:srgbClr val="000000"/>
              </a:solidFill>
              <a:latin typeface="Open Sans"/>
              <a:ea typeface="Open Sans"/>
              <a:cs typeface="Open Sans"/>
              <a:sym typeface="Open Sans"/>
            </a:endParaRPr>
          </a:p>
          <a:p>
            <a:pPr indent="0" lvl="0" marL="457200" rtl="0" algn="l">
              <a:spcBef>
                <a:spcPts val="1600"/>
              </a:spcBef>
              <a:spcAft>
                <a:spcPts val="0"/>
              </a:spcAft>
              <a:buNone/>
            </a:pPr>
            <a:r>
              <a:rPr lang="en-GB" sz="1400">
                <a:solidFill>
                  <a:srgbClr val="000000"/>
                </a:solidFill>
                <a:latin typeface="Open Sans"/>
                <a:ea typeface="Open Sans"/>
                <a:cs typeface="Open Sans"/>
                <a:sym typeface="Open Sans"/>
              </a:rPr>
              <a:t>T2.6.2 Research &amp; implement 2 new tour: </a:t>
            </a:r>
            <a:r>
              <a:rPr lang="en-GB" sz="1400">
                <a:solidFill>
                  <a:schemeClr val="dk1"/>
                </a:solidFill>
                <a:latin typeface="Open Sans"/>
                <a:ea typeface="Open Sans"/>
                <a:cs typeface="Open Sans"/>
                <a:sym typeface="Open Sans"/>
              </a:rPr>
              <a:t> </a:t>
            </a:r>
            <a:endParaRPr sz="1400">
              <a:solidFill>
                <a:schemeClr val="dk1"/>
              </a:solidFill>
              <a:latin typeface="Open Sans"/>
              <a:ea typeface="Open Sans"/>
              <a:cs typeface="Open Sans"/>
              <a:sym typeface="Open Sans"/>
            </a:endParaRPr>
          </a:p>
          <a:p>
            <a:pPr indent="457200" lvl="0" marL="914400" rtl="0" algn="l">
              <a:spcBef>
                <a:spcPts val="1600"/>
              </a:spcBef>
              <a:spcAft>
                <a:spcPts val="0"/>
              </a:spcAft>
              <a:buNone/>
            </a:pPr>
            <a:r>
              <a:rPr b="1" lang="en-GB" sz="1400">
                <a:solidFill>
                  <a:schemeClr val="dk1"/>
                </a:solidFill>
                <a:latin typeface="Open Sans"/>
                <a:ea typeface="Open Sans"/>
                <a:cs typeface="Open Sans"/>
                <a:sym typeface="Open Sans"/>
              </a:rPr>
              <a:t>Ancient Ireland archaeology tour of collections, </a:t>
            </a:r>
            <a:r>
              <a:rPr lang="en-GB" sz="1400">
                <a:solidFill>
                  <a:srgbClr val="000000"/>
                </a:solidFill>
                <a:latin typeface="Open Sans"/>
                <a:ea typeface="Open Sans"/>
                <a:cs typeface="Open Sans"/>
                <a:sym typeface="Open Sans"/>
              </a:rPr>
              <a:t>		</a:t>
            </a:r>
            <a:r>
              <a:rPr b="1" lang="en-GB" sz="1400">
                <a:solidFill>
                  <a:srgbClr val="000000"/>
                </a:solidFill>
                <a:latin typeface="Open Sans"/>
                <a:ea typeface="Open Sans"/>
                <a:cs typeface="Open Sans"/>
                <a:sym typeface="Open Sans"/>
              </a:rPr>
              <a:t>Timeline: </a:t>
            </a:r>
            <a:r>
              <a:rPr lang="en-GB" sz="1400">
                <a:solidFill>
                  <a:srgbClr val="000000"/>
                </a:solidFill>
                <a:latin typeface="Open Sans"/>
                <a:ea typeface="Open Sans"/>
                <a:cs typeface="Open Sans"/>
                <a:sym typeface="Open Sans"/>
              </a:rPr>
              <a:t>Q1-Q2, 2019</a:t>
            </a:r>
            <a:endParaRPr sz="1400">
              <a:solidFill>
                <a:srgbClr val="000000"/>
              </a:solidFill>
              <a:latin typeface="Open Sans"/>
              <a:ea typeface="Open Sans"/>
              <a:cs typeface="Open Sans"/>
              <a:sym typeface="Open Sans"/>
            </a:endParaRPr>
          </a:p>
          <a:p>
            <a:pPr indent="0" lvl="0" marL="1371600" rtl="0" algn="l">
              <a:spcBef>
                <a:spcPts val="1600"/>
              </a:spcBef>
              <a:spcAft>
                <a:spcPts val="0"/>
              </a:spcAft>
              <a:buNone/>
            </a:pPr>
            <a:r>
              <a:rPr lang="en-GB" sz="1400">
                <a:solidFill>
                  <a:srgbClr val="000000"/>
                </a:solidFill>
                <a:latin typeface="Open Sans"/>
                <a:ea typeface="Open Sans"/>
                <a:cs typeface="Open Sans"/>
                <a:sym typeface="Open Sans"/>
              </a:rPr>
              <a:t>T2.6.2.1 Deliver Ancient Ireland tour &amp; handling session scripts - Jan 2019</a:t>
            </a:r>
            <a:endParaRPr sz="1400">
              <a:solidFill>
                <a:srgbClr val="000000"/>
              </a:solidFill>
              <a:latin typeface="Open Sans"/>
              <a:ea typeface="Open Sans"/>
              <a:cs typeface="Open Sans"/>
              <a:sym typeface="Open Sans"/>
            </a:endParaRPr>
          </a:p>
          <a:p>
            <a:pPr indent="0" lvl="0" marL="1371600" rtl="0" algn="l">
              <a:spcBef>
                <a:spcPts val="1600"/>
              </a:spcBef>
              <a:spcAft>
                <a:spcPts val="0"/>
              </a:spcAft>
              <a:buNone/>
            </a:pPr>
            <a:r>
              <a:rPr lang="en-GB" sz="1400">
                <a:solidFill>
                  <a:srgbClr val="000000"/>
                </a:solidFill>
                <a:latin typeface="Open Sans"/>
                <a:ea typeface="Open Sans"/>
                <a:cs typeface="Open Sans"/>
                <a:sym typeface="Open Sans"/>
              </a:rPr>
              <a:t>T2.6.2,2 </a:t>
            </a:r>
            <a:r>
              <a:rPr lang="en-GB" sz="1400">
                <a:solidFill>
                  <a:srgbClr val="000000"/>
                </a:solidFill>
                <a:latin typeface="Open Sans"/>
                <a:ea typeface="Open Sans"/>
                <a:cs typeface="Open Sans"/>
                <a:sym typeface="Open Sans"/>
              </a:rPr>
              <a:t>Deliver Ancient Ireland/Ingrid Hess exhibition workshop programme to 3rd &amp; 4th classes 2 per week from February to end March 2019. </a:t>
            </a:r>
            <a:endParaRPr sz="1400">
              <a:solidFill>
                <a:srgbClr val="000000"/>
              </a:solidFill>
              <a:latin typeface="Open Sans"/>
              <a:ea typeface="Open Sans"/>
              <a:cs typeface="Open Sans"/>
              <a:sym typeface="Open Sans"/>
            </a:endParaRPr>
          </a:p>
          <a:p>
            <a:pPr indent="0" lvl="0" marL="1371600" rtl="0" algn="l">
              <a:spcBef>
                <a:spcPts val="1600"/>
              </a:spcBef>
              <a:spcAft>
                <a:spcPts val="0"/>
              </a:spcAft>
              <a:buNone/>
            </a:pPr>
            <a:r>
              <a:rPr lang="en-GB" sz="1400">
                <a:solidFill>
                  <a:srgbClr val="000000"/>
                </a:solidFill>
                <a:latin typeface="Open Sans"/>
                <a:ea typeface="Open Sans"/>
                <a:cs typeface="Open Sans"/>
                <a:sym typeface="Open Sans"/>
              </a:rPr>
              <a:t>T2.6.2.3  Evaluate and consider extension of programme. </a:t>
            </a:r>
            <a:endParaRPr sz="1400">
              <a:solidFill>
                <a:srgbClr val="000000"/>
              </a:solidFill>
              <a:latin typeface="Open Sans"/>
              <a:ea typeface="Open Sans"/>
              <a:cs typeface="Open Sans"/>
              <a:sym typeface="Open Sans"/>
            </a:endParaRPr>
          </a:p>
          <a:p>
            <a:pPr indent="0" lvl="0" marL="1371600" rtl="0" algn="l">
              <a:spcBef>
                <a:spcPts val="1600"/>
              </a:spcBef>
              <a:spcAft>
                <a:spcPts val="0"/>
              </a:spcAft>
              <a:buNone/>
            </a:pPr>
            <a:r>
              <a:rPr b="1" lang="en-GB" sz="1400">
                <a:solidFill>
                  <a:srgbClr val="000000"/>
                </a:solidFill>
                <a:latin typeface="Open Sans"/>
                <a:ea typeface="Open Sans"/>
                <a:cs typeface="Open Sans"/>
                <a:sym typeface="Open Sans"/>
              </a:rPr>
              <a:t>Ceramics and Pottery - contemporary and ancient pilot          Timeline: </a:t>
            </a:r>
            <a:r>
              <a:rPr lang="en-GB" sz="1400">
                <a:solidFill>
                  <a:srgbClr val="000000"/>
                </a:solidFill>
                <a:latin typeface="Open Sans"/>
                <a:ea typeface="Open Sans"/>
                <a:cs typeface="Open Sans"/>
                <a:sym typeface="Open Sans"/>
              </a:rPr>
              <a:t>Q1</a:t>
            </a:r>
            <a:endParaRPr sz="1400">
              <a:solidFill>
                <a:srgbClr val="000000"/>
              </a:solidFill>
              <a:latin typeface="Open Sans"/>
              <a:ea typeface="Open Sans"/>
              <a:cs typeface="Open Sans"/>
              <a:sym typeface="Open Sans"/>
            </a:endParaRPr>
          </a:p>
          <a:p>
            <a:pPr indent="0" lvl="0" marL="1371600" rtl="0" algn="l">
              <a:spcBef>
                <a:spcPts val="1600"/>
              </a:spcBef>
              <a:spcAft>
                <a:spcPts val="0"/>
              </a:spcAft>
              <a:buNone/>
            </a:pPr>
            <a:r>
              <a:rPr lang="en-GB" sz="1400">
                <a:solidFill>
                  <a:srgbClr val="000000"/>
                </a:solidFill>
                <a:latin typeface="Open Sans"/>
                <a:ea typeface="Open Sans"/>
                <a:cs typeface="Open Sans"/>
                <a:sym typeface="Open Sans"/>
              </a:rPr>
              <a:t>T2.6.2.3  Create a Ceramics/Pottery tour/workshop connected to the ICCC collection and objects in the Hunt Collection. </a:t>
            </a:r>
            <a:r>
              <a:rPr i="1" lang="en-GB" sz="1400">
                <a:solidFill>
                  <a:srgbClr val="000000"/>
                </a:solidFill>
                <a:latin typeface="Open Sans"/>
                <a:ea typeface="Open Sans"/>
                <a:cs typeface="Open Sans"/>
                <a:sym typeface="Open Sans"/>
              </a:rPr>
              <a:t>February</a:t>
            </a:r>
            <a:endParaRPr i="1" sz="1400">
              <a:solidFill>
                <a:srgbClr val="000000"/>
              </a:solidFill>
              <a:latin typeface="Open Sans"/>
              <a:ea typeface="Open Sans"/>
              <a:cs typeface="Open Sans"/>
              <a:sym typeface="Open Sans"/>
            </a:endParaRPr>
          </a:p>
          <a:p>
            <a:pPr indent="0" lvl="0" marL="1371600" rtl="0" algn="l">
              <a:spcBef>
                <a:spcPts val="1600"/>
              </a:spcBef>
              <a:spcAft>
                <a:spcPts val="0"/>
              </a:spcAft>
              <a:buNone/>
            </a:pPr>
            <a:r>
              <a:rPr lang="en-GB" sz="1400">
                <a:solidFill>
                  <a:srgbClr val="000000"/>
                </a:solidFill>
                <a:latin typeface="Open Sans"/>
                <a:ea typeface="Open Sans"/>
                <a:cs typeface="Open Sans"/>
                <a:sym typeface="Open Sans"/>
              </a:rPr>
              <a:t>T2.6.2.4  Deliver Docents script and train for the session </a:t>
            </a:r>
            <a:r>
              <a:rPr i="1" lang="en-GB" sz="1400">
                <a:solidFill>
                  <a:srgbClr val="000000"/>
                </a:solidFill>
                <a:latin typeface="Open Sans"/>
                <a:ea typeface="Open Sans"/>
                <a:cs typeface="Open Sans"/>
                <a:sym typeface="Open Sans"/>
              </a:rPr>
              <a:t> February</a:t>
            </a:r>
            <a:endParaRPr i="1" sz="1400">
              <a:solidFill>
                <a:srgbClr val="000000"/>
              </a:solidFill>
              <a:latin typeface="Open Sans"/>
              <a:ea typeface="Open Sans"/>
              <a:cs typeface="Open Sans"/>
              <a:sym typeface="Open Sans"/>
            </a:endParaRPr>
          </a:p>
          <a:p>
            <a:pPr indent="0" lvl="0" marL="1371600" rtl="0" algn="l">
              <a:spcBef>
                <a:spcPts val="1600"/>
              </a:spcBef>
              <a:spcAft>
                <a:spcPts val="0"/>
              </a:spcAft>
              <a:buNone/>
            </a:pPr>
            <a:r>
              <a:rPr lang="en-GB" sz="1400">
                <a:solidFill>
                  <a:srgbClr val="000000"/>
                </a:solidFill>
                <a:latin typeface="Open Sans"/>
                <a:ea typeface="Open Sans"/>
                <a:cs typeface="Open Sans"/>
                <a:sym typeface="Open Sans"/>
              </a:rPr>
              <a:t>T2.6.2.5 Deliver 10 class pilot with Our Lady Queen of Peace Primary School </a:t>
            </a:r>
            <a:r>
              <a:rPr i="1" lang="en-GB" sz="1400">
                <a:solidFill>
                  <a:srgbClr val="000000"/>
                </a:solidFill>
                <a:latin typeface="Open Sans"/>
                <a:ea typeface="Open Sans"/>
                <a:cs typeface="Open Sans"/>
                <a:sym typeface="Open Sans"/>
              </a:rPr>
              <a:t>March/April</a:t>
            </a:r>
            <a:endParaRPr i="1" sz="1400">
              <a:solidFill>
                <a:srgbClr val="000000"/>
              </a:solidFill>
              <a:latin typeface="Open Sans"/>
              <a:ea typeface="Open Sans"/>
              <a:cs typeface="Open Sans"/>
              <a:sym typeface="Open Sans"/>
            </a:endParaRPr>
          </a:p>
          <a:p>
            <a:pPr indent="0" lvl="0" marL="1371600" rtl="0" algn="l">
              <a:spcBef>
                <a:spcPts val="1600"/>
              </a:spcBef>
              <a:spcAft>
                <a:spcPts val="0"/>
              </a:spcAft>
              <a:buNone/>
            </a:pPr>
            <a:r>
              <a:rPr lang="en-GB" sz="1400">
                <a:solidFill>
                  <a:srgbClr val="000000"/>
                </a:solidFill>
                <a:latin typeface="Open Sans"/>
                <a:ea typeface="Open Sans"/>
                <a:cs typeface="Open Sans"/>
                <a:sym typeface="Open Sans"/>
              </a:rPr>
              <a:t>T2.6.2.6 Evaluate and decide whether to offer as new tour in Autumn term</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T2.6.3 	Evaluate all tours and adjust for 2020 -  Q4</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T2.1.3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409" name="Google Shape;409;p5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7"/>
          <p:cNvSpPr txBox="1"/>
          <p:nvPr>
            <p:ph idx="1" type="body"/>
          </p:nvPr>
        </p:nvSpPr>
        <p:spPr>
          <a:xfrm>
            <a:off x="158350" y="1360775"/>
            <a:ext cx="8862600" cy="509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  Responsible:  Maria               Timeline:</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2019</a:t>
            </a:r>
            <a:r>
              <a:rPr lang="en-GB" sz="1400">
                <a:solidFill>
                  <a:schemeClr val="dk1"/>
                </a:solidFill>
                <a:latin typeface="Open Sans"/>
                <a:ea typeface="Open Sans"/>
                <a:cs typeface="Open Sans"/>
                <a:sym typeface="Open Sans"/>
              </a:rPr>
              <a:t>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Education</a:t>
            </a:r>
            <a:r>
              <a:rPr b="1" lang="en-GB"/>
              <a:t>              </a:t>
            </a:r>
            <a:endParaRPr b="1" i="1"/>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T2.7. </a:t>
            </a:r>
            <a:r>
              <a:rPr b="1" lang="en-GB" sz="1400">
                <a:solidFill>
                  <a:schemeClr val="dk1"/>
                </a:solidFill>
                <a:latin typeface="Open Sans"/>
                <a:ea typeface="Open Sans"/>
                <a:cs typeface="Open Sans"/>
                <a:sym typeface="Open Sans"/>
              </a:rPr>
              <a:t>outreach Primary school </a:t>
            </a:r>
            <a:r>
              <a:rPr lang="en-GB" sz="1400">
                <a:solidFill>
                  <a:schemeClr val="dk1"/>
                </a:solidFill>
                <a:latin typeface="Open Sans"/>
                <a:ea typeface="Open Sans"/>
                <a:cs typeface="Open Sans"/>
                <a:sym typeface="Open Sans"/>
              </a:rPr>
              <a:t>workshop programmes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T2.7.1 	Review, improve or abandon 3 workshops: January/February 2019</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T2.7.1.1 Review and adjust ‘800 Years of Fashion’ interpretative script and activity based resources</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T2.7.1.2  Review and adjust Viking Loan Box script, activity based resources and teacher notes</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T2.7.1.3  Review and adjust Archaeology Loan Box script, activity resources and teacher notes</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T2.7.2  Recruit  and deliver training with Docents on the above programmes March 2019</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T2.7.3  Promote and deliver workshops - 1 per week April-June,   September- November</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T2.7.4 Evaluate results and revise for 2020</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p>
        </p:txBody>
      </p:sp>
      <p:sp>
        <p:nvSpPr>
          <p:cNvPr id="415" name="Google Shape;415;p5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416" name="Google Shape;416;p57"/>
          <p:cNvSpPr txBox="1"/>
          <p:nvPr>
            <p:ph type="title"/>
          </p:nvPr>
        </p:nvSpPr>
        <p:spPr>
          <a:xfrm>
            <a:off x="311700" y="2240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Education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8"/>
          <p:cNvSpPr txBox="1"/>
          <p:nvPr>
            <p:ph idx="1" type="body"/>
          </p:nvPr>
        </p:nvSpPr>
        <p:spPr>
          <a:xfrm>
            <a:off x="311700" y="1536625"/>
            <a:ext cx="8694900" cy="500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Maria               Timeline:</a:t>
            </a:r>
            <a:r>
              <a:rPr lang="en-GB" sz="1400">
                <a:solidFill>
                  <a:schemeClr val="dk1"/>
                </a:solidFill>
                <a:latin typeface="Open Sans"/>
                <a:ea typeface="Open Sans"/>
                <a:cs typeface="Open Sans"/>
                <a:sym typeface="Open Sans"/>
              </a:rPr>
              <a:t>: April to end of September 2019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Education</a:t>
            </a:r>
            <a:r>
              <a:rPr b="1" lang="en-GB"/>
              <a:t>  </a:t>
            </a:r>
            <a:endParaRPr b="1">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solidFill>
                  <a:schemeClr val="dk1"/>
                </a:solidFill>
                <a:latin typeface="Open Sans"/>
                <a:ea typeface="Open Sans"/>
                <a:cs typeface="Open Sans"/>
                <a:sym typeface="Open Sans"/>
              </a:rPr>
              <a:t>T2.8 </a:t>
            </a:r>
            <a:r>
              <a:rPr b="1" i="1" lang="en-GB" sz="1400">
                <a:solidFill>
                  <a:schemeClr val="dk1"/>
                </a:solidFill>
                <a:latin typeface="Open Sans"/>
                <a:ea typeface="Open Sans"/>
                <a:cs typeface="Open Sans"/>
                <a:sym typeface="Open Sans"/>
              </a:rPr>
              <a:t>Lavery &amp; </a:t>
            </a:r>
            <a:r>
              <a:rPr b="1" i="1" lang="en-GB" sz="1400">
                <a:solidFill>
                  <a:schemeClr val="dk1"/>
                </a:solidFill>
                <a:latin typeface="Open Sans"/>
                <a:ea typeface="Open Sans"/>
                <a:cs typeface="Open Sans"/>
                <a:sym typeface="Open Sans"/>
              </a:rPr>
              <a:t>Osborne</a:t>
            </a:r>
            <a:r>
              <a:rPr b="1" i="1" lang="en-GB" sz="1400">
                <a:solidFill>
                  <a:schemeClr val="dk1"/>
                </a:solidFill>
                <a:latin typeface="Open Sans"/>
                <a:ea typeface="Open Sans"/>
                <a:cs typeface="Open Sans"/>
                <a:sym typeface="Open Sans"/>
              </a:rPr>
              <a:t> E</a:t>
            </a:r>
            <a:r>
              <a:rPr b="1" lang="en-GB" sz="1400">
                <a:solidFill>
                  <a:schemeClr val="dk1"/>
                </a:solidFill>
                <a:latin typeface="Open Sans"/>
                <a:ea typeface="Open Sans"/>
                <a:cs typeface="Open Sans"/>
                <a:sym typeface="Open Sans"/>
              </a:rPr>
              <a:t>xhibition workshops -</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solidFill>
                  <a:schemeClr val="dk1"/>
                </a:solidFill>
                <a:latin typeface="Open Sans"/>
                <a:ea typeface="Open Sans"/>
                <a:cs typeface="Open Sans"/>
                <a:sym typeface="Open Sans"/>
              </a:rPr>
              <a:t>T2.8.1 Primary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T2.8.1.1 Identify and confirm curriculum links and learning  for this workshop </a:t>
            </a:r>
            <a:r>
              <a:rPr i="1" lang="en-GB" sz="1400">
                <a:solidFill>
                  <a:schemeClr val="dk1"/>
                </a:solidFill>
                <a:latin typeface="Open Sans"/>
                <a:ea typeface="Open Sans"/>
                <a:cs typeface="Open Sans"/>
                <a:sym typeface="Open Sans"/>
              </a:rPr>
              <a:t> April</a:t>
            </a:r>
            <a:endParaRPr i="1"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T2.8.1.2: Research and script a plain speaking tour of art works on display  </a:t>
            </a:r>
            <a:r>
              <a:rPr i="1" lang="en-GB" sz="1400">
                <a:solidFill>
                  <a:schemeClr val="dk1"/>
                </a:solidFill>
                <a:latin typeface="Open Sans"/>
                <a:ea typeface="Open Sans"/>
                <a:cs typeface="Open Sans"/>
                <a:sym typeface="Open Sans"/>
              </a:rPr>
              <a:t>April</a:t>
            </a:r>
            <a:endParaRPr i="1"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T2.8 .1.3 Design and prepare the activities to take place during this workshop </a:t>
            </a:r>
            <a:r>
              <a:rPr i="1" lang="en-GB" sz="1400">
                <a:solidFill>
                  <a:schemeClr val="dk1"/>
                </a:solidFill>
                <a:latin typeface="Open Sans"/>
                <a:ea typeface="Open Sans"/>
                <a:cs typeface="Open Sans"/>
                <a:sym typeface="Open Sans"/>
              </a:rPr>
              <a:t> April</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solidFill>
                  <a:schemeClr val="dk1"/>
                </a:solidFill>
                <a:latin typeface="Open Sans"/>
                <a:ea typeface="Open Sans"/>
                <a:cs typeface="Open Sans"/>
                <a:sym typeface="Open Sans"/>
              </a:rPr>
              <a:t>T2.8.2  Post Primary Schools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T2.8.2.1 Identify and confirm curriculum links and learning objectives for this workshop</a:t>
            </a:r>
            <a:r>
              <a:rPr i="1" lang="en-GB" sz="1400">
                <a:solidFill>
                  <a:schemeClr val="dk1"/>
                </a:solidFill>
                <a:latin typeface="Open Sans"/>
                <a:ea typeface="Open Sans"/>
                <a:cs typeface="Open Sans"/>
                <a:sym typeface="Open Sans"/>
              </a:rPr>
              <a:t> April</a:t>
            </a:r>
            <a:endParaRPr i="1"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T2.8.2.2 Research and script a plain speaking tour of art works on display </a:t>
            </a:r>
            <a:r>
              <a:rPr i="1" lang="en-GB" sz="1400">
                <a:solidFill>
                  <a:schemeClr val="dk1"/>
                </a:solidFill>
                <a:latin typeface="Open Sans"/>
                <a:ea typeface="Open Sans"/>
                <a:cs typeface="Open Sans"/>
                <a:sym typeface="Open Sans"/>
              </a:rPr>
              <a:t> April</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T2.8.2.3  Design and prepare resources to support student responses to art works April</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solidFill>
                  <a:schemeClr val="dk1"/>
                </a:solidFill>
                <a:latin typeface="Open Sans"/>
                <a:ea typeface="Open Sans"/>
                <a:cs typeface="Open Sans"/>
                <a:sym typeface="Open Sans"/>
              </a:rPr>
              <a:t>T2.8.3   Purchase necessary art supplies</a:t>
            </a:r>
            <a:r>
              <a:rPr lang="en-GB" sz="1400">
                <a:solidFill>
                  <a:schemeClr val="dk1"/>
                </a:solidFill>
                <a:latin typeface="Open Sans"/>
                <a:ea typeface="Open Sans"/>
                <a:cs typeface="Open Sans"/>
                <a:sym typeface="Open Sans"/>
              </a:rPr>
              <a:t> and equipment to support delivery, including digitally capturing students verbal responses , for T2.8.1 and T2.8.2</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457200" lvl="0" marL="0" rtl="0" algn="l">
              <a:spcBef>
                <a:spcPts val="1600"/>
              </a:spcBef>
              <a:spcAft>
                <a:spcPts val="1600"/>
              </a:spcAft>
              <a:buNone/>
            </a:pPr>
            <a:r>
              <a:t/>
            </a:r>
            <a:endParaRPr i="1" sz="1400">
              <a:solidFill>
                <a:schemeClr val="dk1"/>
              </a:solidFill>
              <a:latin typeface="Open Sans"/>
              <a:ea typeface="Open Sans"/>
              <a:cs typeface="Open Sans"/>
              <a:sym typeface="Open Sans"/>
            </a:endParaRPr>
          </a:p>
        </p:txBody>
      </p:sp>
      <p:sp>
        <p:nvSpPr>
          <p:cNvPr id="422" name="Google Shape;422;p58"/>
          <p:cNvSpPr txBox="1"/>
          <p:nvPr>
            <p:ph type="title"/>
          </p:nvPr>
        </p:nvSpPr>
        <p:spPr>
          <a:xfrm>
            <a:off x="311700" y="29441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Education</a:t>
            </a:r>
            <a:endParaRPr/>
          </a:p>
        </p:txBody>
      </p:sp>
      <p:sp>
        <p:nvSpPr>
          <p:cNvPr id="423" name="Google Shape;423;p5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9"/>
          <p:cNvSpPr txBox="1"/>
          <p:nvPr>
            <p:ph idx="1" type="body"/>
          </p:nvPr>
        </p:nvSpPr>
        <p:spPr>
          <a:xfrm>
            <a:off x="311700" y="1536625"/>
            <a:ext cx="8832300" cy="500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Maria               Timeline:</a:t>
            </a:r>
            <a:r>
              <a:rPr lang="en-GB" sz="1400">
                <a:solidFill>
                  <a:schemeClr val="dk1"/>
                </a:solidFill>
                <a:latin typeface="Open Sans"/>
                <a:ea typeface="Open Sans"/>
                <a:cs typeface="Open Sans"/>
                <a:sym typeface="Open Sans"/>
              </a:rPr>
              <a:t>: April to end of September 2019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Education</a:t>
            </a:r>
            <a:r>
              <a:rPr b="1" lang="en-GB"/>
              <a:t>  </a:t>
            </a:r>
            <a:endParaRPr b="1">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solidFill>
                  <a:schemeClr val="dk1"/>
                </a:solidFill>
                <a:latin typeface="Open Sans"/>
                <a:ea typeface="Open Sans"/>
                <a:cs typeface="Open Sans"/>
                <a:sym typeface="Open Sans"/>
              </a:rPr>
              <a:t>T2.8 </a:t>
            </a:r>
            <a:r>
              <a:rPr b="1" i="1" lang="en-GB" sz="1400">
                <a:solidFill>
                  <a:schemeClr val="dk1"/>
                </a:solidFill>
                <a:latin typeface="Open Sans"/>
                <a:ea typeface="Open Sans"/>
                <a:cs typeface="Open Sans"/>
                <a:sym typeface="Open Sans"/>
              </a:rPr>
              <a:t>Lavery &amp; Osborne E</a:t>
            </a:r>
            <a:r>
              <a:rPr b="1" lang="en-GB" sz="1400">
                <a:solidFill>
                  <a:schemeClr val="dk1"/>
                </a:solidFill>
                <a:latin typeface="Open Sans"/>
                <a:ea typeface="Open Sans"/>
                <a:cs typeface="Open Sans"/>
                <a:sym typeface="Open Sans"/>
              </a:rPr>
              <a:t>xhibition workshops Cont/d</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T2.8.4 Liaise with marketing to promote this learning opportunity to primary  &amp; post-primary schools </a:t>
            </a:r>
            <a:r>
              <a:rPr i="1" lang="en-GB" sz="1400">
                <a:solidFill>
                  <a:schemeClr val="dk1"/>
                </a:solidFill>
                <a:latin typeface="Open Sans"/>
                <a:ea typeface="Open Sans"/>
                <a:cs typeface="Open Sans"/>
                <a:sym typeface="Open Sans"/>
              </a:rPr>
              <a:t>																		April</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T2.8.5  Recruit  and train Docents to lead and/or support delivery of Primary &amp; Post-primary workshops</a:t>
            </a:r>
            <a:endParaRPr sz="1400">
              <a:solidFill>
                <a:schemeClr val="dk1"/>
              </a:solidFill>
              <a:latin typeface="Open Sans"/>
              <a:ea typeface="Open Sans"/>
              <a:cs typeface="Open Sans"/>
              <a:sym typeface="Open Sans"/>
            </a:endParaRPr>
          </a:p>
          <a:p>
            <a:pPr indent="457200" lvl="0" marL="7772400" rtl="0" algn="l">
              <a:spcBef>
                <a:spcPts val="1600"/>
              </a:spcBef>
              <a:spcAft>
                <a:spcPts val="0"/>
              </a:spcAft>
              <a:buNone/>
            </a:pPr>
            <a:r>
              <a:rPr i="1" lang="en-GB" sz="1400">
                <a:solidFill>
                  <a:schemeClr val="dk1"/>
                </a:solidFill>
                <a:latin typeface="Open Sans"/>
                <a:ea typeface="Open Sans"/>
                <a:cs typeface="Open Sans"/>
                <a:sym typeface="Open Sans"/>
              </a:rPr>
              <a:t>April</a:t>
            </a:r>
            <a:endParaRPr i="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T2.8.6 Coordinate bookings and allocate staff and or volunteers for delivery, Average of 3 schools per week  </a:t>
            </a:r>
            <a:r>
              <a:rPr i="1" lang="en-GB" sz="1400">
                <a:solidFill>
                  <a:schemeClr val="dk1"/>
                </a:solidFill>
                <a:latin typeface="Open Sans"/>
                <a:ea typeface="Open Sans"/>
                <a:cs typeface="Open Sans"/>
                <a:sym typeface="Open Sans"/>
              </a:rPr>
              <a:t>May-September</a:t>
            </a:r>
            <a:endParaRPr i="1" sz="1400">
              <a:solidFill>
                <a:schemeClr val="dk1"/>
              </a:solidFill>
              <a:latin typeface="Open Sans"/>
              <a:ea typeface="Open Sans"/>
              <a:cs typeface="Open Sans"/>
              <a:sym typeface="Open Sans"/>
            </a:endParaRPr>
          </a:p>
          <a:p>
            <a:pPr indent="0" lvl="0" marL="0" rtl="0" algn="l">
              <a:spcBef>
                <a:spcPts val="1600"/>
              </a:spcBef>
              <a:spcAft>
                <a:spcPts val="1600"/>
              </a:spcAft>
              <a:buNone/>
            </a:pPr>
            <a:r>
              <a:rPr lang="en-GB" sz="1400">
                <a:solidFill>
                  <a:schemeClr val="dk1"/>
                </a:solidFill>
                <a:latin typeface="Open Sans"/>
                <a:ea typeface="Open Sans"/>
                <a:cs typeface="Open Sans"/>
                <a:sym typeface="Open Sans"/>
              </a:rPr>
              <a:t>T2.8.7  Evaluate workshops  Q4</a:t>
            </a:r>
            <a:endParaRPr i="1" sz="1400">
              <a:solidFill>
                <a:schemeClr val="dk1"/>
              </a:solidFill>
              <a:latin typeface="Open Sans"/>
              <a:ea typeface="Open Sans"/>
              <a:cs typeface="Open Sans"/>
              <a:sym typeface="Open Sans"/>
            </a:endParaRPr>
          </a:p>
        </p:txBody>
      </p:sp>
      <p:sp>
        <p:nvSpPr>
          <p:cNvPr id="429" name="Google Shape;429;p59"/>
          <p:cNvSpPr txBox="1"/>
          <p:nvPr>
            <p:ph type="title"/>
          </p:nvPr>
        </p:nvSpPr>
        <p:spPr>
          <a:xfrm>
            <a:off x="311700" y="2592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Education</a:t>
            </a:r>
            <a:endParaRPr/>
          </a:p>
        </p:txBody>
      </p:sp>
      <p:sp>
        <p:nvSpPr>
          <p:cNvPr id="430" name="Google Shape;430;p5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0"/>
          <p:cNvSpPr txBox="1"/>
          <p:nvPr>
            <p:ph type="title"/>
          </p:nvPr>
        </p:nvSpPr>
        <p:spPr>
          <a:xfrm>
            <a:off x="311700" y="2131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Education</a:t>
            </a:r>
            <a:endParaRPr/>
          </a:p>
        </p:txBody>
      </p:sp>
      <p:sp>
        <p:nvSpPr>
          <p:cNvPr id="436" name="Google Shape;436;p60"/>
          <p:cNvSpPr txBox="1"/>
          <p:nvPr>
            <p:ph idx="1" type="body"/>
          </p:nvPr>
        </p:nvSpPr>
        <p:spPr>
          <a:xfrm>
            <a:off x="213750" y="976650"/>
            <a:ext cx="8716500" cy="5544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sz="1400"/>
              <a:t>Chelsea  </a:t>
            </a:r>
            <a:r>
              <a:rPr b="1" lang="en-GB"/>
              <a:t>             </a:t>
            </a:r>
            <a:r>
              <a:rPr lang="en-GB" sz="1400">
                <a:solidFill>
                  <a:schemeClr val="dk1"/>
                </a:solidFill>
                <a:latin typeface="Open Sans"/>
                <a:ea typeface="Open Sans"/>
                <a:cs typeface="Open Sans"/>
                <a:sym typeface="Open Sans"/>
              </a:rPr>
              <a:t>Date: Jan to</a:t>
            </a:r>
            <a:r>
              <a:rPr lang="en-GB" sz="1400">
                <a:solidFill>
                  <a:schemeClr val="dk1"/>
                </a:solidFill>
                <a:latin typeface="Open Sans"/>
                <a:ea typeface="Open Sans"/>
                <a:cs typeface="Open Sans"/>
                <a:sym typeface="Open Sans"/>
              </a:rPr>
              <a:t> September 2019</a:t>
            </a:r>
            <a:r>
              <a:rPr lang="en-GB" sz="1400">
                <a:solidFill>
                  <a:schemeClr val="dk1"/>
                </a:solidFill>
                <a:latin typeface="Open Sans"/>
                <a:ea typeface="Open Sans"/>
                <a:cs typeface="Open Sans"/>
                <a:sym typeface="Open Sans"/>
              </a:rPr>
              <a:t>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Ireland Funds</a:t>
            </a:r>
            <a:endParaRPr b="1" i="1"/>
          </a:p>
          <a:p>
            <a:pPr indent="0" lvl="0" marL="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T2.9 </a:t>
            </a:r>
            <a:r>
              <a:rPr lang="en-GB" sz="1400">
                <a:solidFill>
                  <a:srgbClr val="000000"/>
                </a:solidFill>
                <a:latin typeface="Open Sans"/>
                <a:ea typeface="Open Sans"/>
                <a:cs typeface="Open Sans"/>
                <a:sym typeface="Open Sans"/>
              </a:rPr>
              <a:t>Develop Interactive Migration Game based on role play and storytelling   Q2, 2019</a:t>
            </a:r>
            <a:endParaRPr sz="1400">
              <a:solidFill>
                <a:srgbClr val="000000"/>
              </a:solidFill>
              <a:latin typeface="Open Sans"/>
              <a:ea typeface="Open Sans"/>
              <a:cs typeface="Open Sans"/>
              <a:sym typeface="Open Sans"/>
            </a:endParaRPr>
          </a:p>
          <a:p>
            <a:pPr indent="0" lvl="0" marL="914400" rtl="0" algn="l">
              <a:spcBef>
                <a:spcPts val="1600"/>
              </a:spcBef>
              <a:spcAft>
                <a:spcPts val="0"/>
              </a:spcAft>
              <a:buNone/>
            </a:pPr>
            <a:r>
              <a:rPr lang="en-GB" sz="1400">
                <a:solidFill>
                  <a:srgbClr val="000000"/>
                </a:solidFill>
                <a:latin typeface="Open Sans"/>
                <a:ea typeface="Open Sans"/>
                <a:cs typeface="Open Sans"/>
                <a:sym typeface="Open Sans"/>
              </a:rPr>
              <a:t>T2.9.1  Run series of story telling sessions / role plays with </a:t>
            </a:r>
            <a:r>
              <a:rPr b="1" lang="en-GB" sz="1400">
                <a:solidFill>
                  <a:srgbClr val="000000"/>
                </a:solidFill>
                <a:latin typeface="Open Sans"/>
                <a:ea typeface="Open Sans"/>
                <a:cs typeface="Open Sans"/>
                <a:sym typeface="Open Sans"/>
              </a:rPr>
              <a:t>primary and post-primary </a:t>
            </a:r>
            <a:r>
              <a:rPr lang="en-GB" sz="1400">
                <a:solidFill>
                  <a:srgbClr val="000000"/>
                </a:solidFill>
                <a:latin typeface="Open Sans"/>
                <a:ea typeface="Open Sans"/>
                <a:cs typeface="Open Sans"/>
                <a:sym typeface="Open Sans"/>
              </a:rPr>
              <a:t>schools linking child’s migration story to an object in the collection </a:t>
            </a:r>
            <a:endParaRPr i="1" sz="1400">
              <a:solidFill>
                <a:srgbClr val="000000"/>
              </a:solidFill>
              <a:latin typeface="Open Sans"/>
              <a:ea typeface="Open Sans"/>
              <a:cs typeface="Open Sans"/>
              <a:sym typeface="Open Sans"/>
            </a:endParaRPr>
          </a:p>
          <a:p>
            <a:pPr indent="0" lvl="0" marL="914400" rtl="0" algn="l">
              <a:spcBef>
                <a:spcPts val="1600"/>
              </a:spcBef>
              <a:spcAft>
                <a:spcPts val="0"/>
              </a:spcAft>
              <a:buNone/>
            </a:pPr>
            <a:r>
              <a:rPr lang="en-GB" sz="1400">
                <a:solidFill>
                  <a:srgbClr val="000000"/>
                </a:solidFill>
                <a:latin typeface="Open Sans"/>
                <a:ea typeface="Open Sans"/>
                <a:cs typeface="Open Sans"/>
                <a:sym typeface="Open Sans"/>
              </a:rPr>
              <a:t>T2.9.2    Involve UN Live Museum in some interactive play session 4 over 2 days</a:t>
            </a:r>
            <a:endParaRPr sz="1400">
              <a:solidFill>
                <a:srgbClr val="000000"/>
              </a:solidFill>
              <a:latin typeface="Open Sans"/>
              <a:ea typeface="Open Sans"/>
              <a:cs typeface="Open Sans"/>
              <a:sym typeface="Open Sans"/>
            </a:endParaRPr>
          </a:p>
          <a:p>
            <a:pPr indent="0" lvl="0" marL="914400" rtl="0" algn="l">
              <a:spcBef>
                <a:spcPts val="1600"/>
              </a:spcBef>
              <a:spcAft>
                <a:spcPts val="0"/>
              </a:spcAft>
              <a:buNone/>
            </a:pPr>
            <a:r>
              <a:rPr lang="en-GB" sz="1400">
                <a:solidFill>
                  <a:srgbClr val="000000"/>
                </a:solidFill>
                <a:latin typeface="Open Sans"/>
                <a:ea typeface="Open Sans"/>
                <a:cs typeface="Open Sans"/>
                <a:sym typeface="Open Sans"/>
              </a:rPr>
              <a:t>T2.6.3   Analysis and rethink based on input and work done.</a:t>
            </a:r>
            <a:endParaRPr sz="1400">
              <a:solidFill>
                <a:srgbClr val="000000"/>
              </a:solidFill>
              <a:latin typeface="Open Sans"/>
              <a:ea typeface="Open Sans"/>
              <a:cs typeface="Open Sans"/>
              <a:sym typeface="Open Sans"/>
            </a:endParaRPr>
          </a:p>
          <a:p>
            <a:pPr indent="0" lvl="0" marL="914400" rtl="0" algn="l">
              <a:spcBef>
                <a:spcPts val="1600"/>
              </a:spcBef>
              <a:spcAft>
                <a:spcPts val="0"/>
              </a:spcAft>
              <a:buNone/>
            </a:pPr>
            <a:r>
              <a:rPr lang="en-GB" sz="1400">
                <a:solidFill>
                  <a:srgbClr val="000000"/>
                </a:solidFill>
                <a:latin typeface="Open Sans"/>
                <a:ea typeface="Open Sans"/>
                <a:cs typeface="Open Sans"/>
                <a:sym typeface="Open Sans"/>
              </a:rPr>
              <a:t>T2.6.4   Develop a role play game(s) for the museum, that might be used by the UN Live Museum elsewhere. </a:t>
            </a:r>
            <a:endParaRPr sz="1400">
              <a:solidFill>
                <a:srgbClr val="000000"/>
              </a:solidFill>
              <a:latin typeface="Open Sans"/>
              <a:ea typeface="Open Sans"/>
              <a:cs typeface="Open Sans"/>
              <a:sym typeface="Open Sans"/>
            </a:endParaRPr>
          </a:p>
          <a:p>
            <a:pPr indent="0" lvl="0" marL="914400" rtl="0" algn="l">
              <a:spcBef>
                <a:spcPts val="1600"/>
              </a:spcBef>
              <a:spcAft>
                <a:spcPts val="0"/>
              </a:spcAft>
              <a:buNone/>
            </a:pPr>
            <a:r>
              <a:rPr lang="en-GB" sz="1400">
                <a:solidFill>
                  <a:srgbClr val="000000"/>
                </a:solidFill>
                <a:latin typeface="Open Sans"/>
                <a:ea typeface="Open Sans"/>
                <a:cs typeface="Open Sans"/>
                <a:sym typeface="Open Sans"/>
              </a:rPr>
              <a:t>T2.6.5    Promote the game to schools, aiming to run 1 every week from Sept-Nov</a:t>
            </a:r>
            <a:endParaRPr sz="1400">
              <a:solidFill>
                <a:srgbClr val="000000"/>
              </a:solidFill>
              <a:latin typeface="Open Sans"/>
              <a:ea typeface="Open Sans"/>
              <a:cs typeface="Open Sans"/>
              <a:sym typeface="Open Sans"/>
            </a:endParaRPr>
          </a:p>
          <a:p>
            <a:pPr indent="457200" lvl="0" marL="457200" rtl="0" algn="l">
              <a:spcBef>
                <a:spcPts val="1600"/>
              </a:spcBef>
              <a:spcAft>
                <a:spcPts val="0"/>
              </a:spcAft>
              <a:buNone/>
            </a:pPr>
            <a:r>
              <a:rPr lang="en-GB" sz="1400">
                <a:solidFill>
                  <a:schemeClr val="dk1"/>
                </a:solidFill>
                <a:latin typeface="Open Sans"/>
                <a:ea typeface="Open Sans"/>
                <a:cs typeface="Open Sans"/>
                <a:sym typeface="Open Sans"/>
              </a:rPr>
              <a:t>T2.6.6  Plan and deliver training to Docents to deliver programmes including new ones </a:t>
            </a:r>
            <a:endParaRPr sz="1400">
              <a:solidFill>
                <a:schemeClr val="dk1"/>
              </a:solidFill>
              <a:latin typeface="Open Sans"/>
              <a:ea typeface="Open Sans"/>
              <a:cs typeface="Open Sans"/>
              <a:sym typeface="Open Sans"/>
            </a:endParaRPr>
          </a:p>
          <a:p>
            <a:pPr indent="457200" lvl="0" marL="6858000" rtl="0" algn="l">
              <a:spcBef>
                <a:spcPts val="1600"/>
              </a:spcBef>
              <a:spcAft>
                <a:spcPts val="0"/>
              </a:spcAft>
              <a:buClr>
                <a:schemeClr val="dk1"/>
              </a:buClr>
              <a:buSzPts val="1100"/>
              <a:buFont typeface="Arial"/>
              <a:buNone/>
            </a:pPr>
            <a:r>
              <a:rPr i="1" lang="en-GB" sz="1400">
                <a:solidFill>
                  <a:schemeClr val="dk1"/>
                </a:solidFill>
                <a:latin typeface="Open Sans"/>
                <a:ea typeface="Open Sans"/>
                <a:cs typeface="Open Sans"/>
                <a:sym typeface="Open Sans"/>
              </a:rPr>
              <a:t>Q2 2019</a:t>
            </a:r>
            <a:endParaRPr sz="1400">
              <a:solidFill>
                <a:srgbClr val="000000"/>
              </a:solidFill>
              <a:latin typeface="Open Sans"/>
              <a:ea typeface="Open Sans"/>
              <a:cs typeface="Open Sans"/>
              <a:sym typeface="Open Sans"/>
            </a:endParaRPr>
          </a:p>
          <a:p>
            <a:pPr indent="457200" lvl="0" marL="457200" rtl="0" algn="l">
              <a:spcBef>
                <a:spcPts val="1600"/>
              </a:spcBef>
              <a:spcAft>
                <a:spcPts val="0"/>
              </a:spcAft>
              <a:buNone/>
            </a:pPr>
            <a:r>
              <a:rPr lang="en-GB" sz="1400">
                <a:solidFill>
                  <a:srgbClr val="000000"/>
                </a:solidFill>
                <a:latin typeface="Open Sans"/>
                <a:ea typeface="Open Sans"/>
                <a:cs typeface="Open Sans"/>
                <a:sym typeface="Open Sans"/>
              </a:rPr>
              <a:t>T2.6.7  Evaluate results of Game and adjust for 2020 - Q4</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T2.1.3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437" name="Google Shape;437;p6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1"/>
          <p:cNvSpPr txBox="1"/>
          <p:nvPr>
            <p:ph type="title"/>
          </p:nvPr>
        </p:nvSpPr>
        <p:spPr>
          <a:xfrm>
            <a:off x="311700" y="1358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Education </a:t>
            </a:r>
            <a:endParaRPr/>
          </a:p>
        </p:txBody>
      </p:sp>
      <p:sp>
        <p:nvSpPr>
          <p:cNvPr id="443" name="Google Shape;443;p61"/>
          <p:cNvSpPr txBox="1"/>
          <p:nvPr>
            <p:ph idx="1" type="body"/>
          </p:nvPr>
        </p:nvSpPr>
        <p:spPr>
          <a:xfrm>
            <a:off x="216600" y="1034708"/>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t>Responsible:  Maria               Timeline:</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2019</a:t>
            </a:r>
            <a:r>
              <a:rPr lang="en-GB" sz="1400">
                <a:solidFill>
                  <a:schemeClr val="dk1"/>
                </a:solidFill>
                <a:latin typeface="Open Sans"/>
                <a:ea typeface="Open Sans"/>
                <a:cs typeface="Open Sans"/>
                <a:sym typeface="Open Sans"/>
              </a:rPr>
              <a:t>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Education</a:t>
            </a:r>
            <a:r>
              <a:rPr b="1" lang="en-GB"/>
              <a:t>           </a:t>
            </a:r>
            <a:endParaRPr b="1"/>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T2.10  </a:t>
            </a:r>
            <a:r>
              <a:rPr b="1" lang="en-GB" sz="1400">
                <a:solidFill>
                  <a:srgbClr val="000000"/>
                </a:solidFill>
                <a:latin typeface="Open Sans"/>
                <a:ea typeface="Open Sans"/>
                <a:cs typeface="Open Sans"/>
                <a:sym typeface="Open Sans"/>
              </a:rPr>
              <a:t>Post Primary inreach</a:t>
            </a:r>
            <a:r>
              <a:rPr lang="en-GB" sz="1400">
                <a:solidFill>
                  <a:srgbClr val="000000"/>
                </a:solidFill>
                <a:latin typeface="Open Sans"/>
                <a:ea typeface="Open Sans"/>
                <a:cs typeface="Open Sans"/>
                <a:sym typeface="Open Sans"/>
              </a:rPr>
              <a:t> </a:t>
            </a:r>
            <a:endParaRPr sz="1400">
              <a:solidFill>
                <a:srgbClr val="000000"/>
              </a:solidFill>
              <a:latin typeface="Open Sans"/>
              <a:ea typeface="Open Sans"/>
              <a:cs typeface="Open Sans"/>
              <a:sym typeface="Open Sans"/>
            </a:endParaRPr>
          </a:p>
          <a:p>
            <a:pPr indent="0" lvl="0" marL="457200" rtl="0" algn="l">
              <a:spcBef>
                <a:spcPts val="1600"/>
              </a:spcBef>
              <a:spcAft>
                <a:spcPts val="0"/>
              </a:spcAft>
              <a:buNone/>
            </a:pPr>
            <a:r>
              <a:rPr lang="en-GB" sz="1400">
                <a:solidFill>
                  <a:srgbClr val="000000"/>
                </a:solidFill>
                <a:latin typeface="Open Sans"/>
                <a:ea typeface="Open Sans"/>
                <a:cs typeface="Open Sans"/>
                <a:sym typeface="Open Sans"/>
              </a:rPr>
              <a:t>T2.10.1 </a:t>
            </a:r>
            <a:r>
              <a:rPr lang="en-GB" sz="1400">
                <a:solidFill>
                  <a:schemeClr val="dk1"/>
                </a:solidFill>
                <a:latin typeface="Open Sans"/>
                <a:ea typeface="Open Sans"/>
                <a:cs typeface="Open Sans"/>
                <a:sym typeface="Open Sans"/>
              </a:rPr>
              <a:t>Tours to review: 					</a:t>
            </a:r>
            <a:r>
              <a:rPr b="1" lang="en-GB" sz="1400">
                <a:solidFill>
                  <a:schemeClr val="dk1"/>
                </a:solidFill>
                <a:latin typeface="Open Sans"/>
                <a:ea typeface="Open Sans"/>
                <a:cs typeface="Open Sans"/>
                <a:sym typeface="Open Sans"/>
              </a:rPr>
              <a:t>Timeline: </a:t>
            </a:r>
            <a:r>
              <a:rPr lang="en-GB" sz="1400">
                <a:solidFill>
                  <a:schemeClr val="dk1"/>
                </a:solidFill>
                <a:latin typeface="Open Sans"/>
                <a:ea typeface="Open Sans"/>
                <a:cs typeface="Open Sans"/>
                <a:sym typeface="Open Sans"/>
              </a:rPr>
              <a:t> </a:t>
            </a:r>
            <a:r>
              <a:rPr i="1" lang="en-GB" sz="1400">
                <a:solidFill>
                  <a:schemeClr val="dk1"/>
                </a:solidFill>
                <a:latin typeface="Open Sans"/>
                <a:ea typeface="Open Sans"/>
                <a:cs typeface="Open Sans"/>
                <a:sym typeface="Open Sans"/>
              </a:rPr>
              <a:t>Q1 &amp; Q2 2019</a:t>
            </a:r>
            <a:endParaRPr sz="1400">
              <a:solidFill>
                <a:schemeClr val="dk1"/>
              </a:solidFill>
              <a:latin typeface="Open Sans"/>
              <a:ea typeface="Open Sans"/>
              <a:cs typeface="Open Sans"/>
              <a:sym typeface="Open Sans"/>
            </a:endParaRPr>
          </a:p>
          <a:p>
            <a:pPr indent="0" lvl="0" marL="914400" rtl="0" algn="l">
              <a:spcBef>
                <a:spcPts val="1600"/>
              </a:spcBef>
              <a:spcAft>
                <a:spcPts val="0"/>
              </a:spcAft>
              <a:buNone/>
            </a:pPr>
            <a:r>
              <a:rPr lang="en-GB" sz="1400">
                <a:solidFill>
                  <a:srgbClr val="000000"/>
                </a:solidFill>
                <a:latin typeface="Open Sans"/>
                <a:ea typeface="Open Sans"/>
                <a:cs typeface="Open Sans"/>
                <a:sym typeface="Open Sans"/>
              </a:rPr>
              <a:t>T2.10.1.1 </a:t>
            </a:r>
            <a:r>
              <a:rPr lang="en-GB" sz="1400">
                <a:solidFill>
                  <a:srgbClr val="000000"/>
                </a:solidFill>
                <a:latin typeface="Open Sans"/>
                <a:ea typeface="Open Sans"/>
                <a:cs typeface="Open Sans"/>
                <a:sym typeface="Open Sans"/>
              </a:rPr>
              <a:t>Review Junior Cycle programmes including scripts and activity resources for Permanent Collection tour, ‘Art Appreciation and Comprehension’ and ‘Irish Art, Craft and Design through the Ages’. </a:t>
            </a:r>
            <a:endParaRPr sz="1400">
              <a:solidFill>
                <a:srgbClr val="000000"/>
              </a:solidFill>
              <a:latin typeface="Open Sans"/>
              <a:ea typeface="Open Sans"/>
              <a:cs typeface="Open Sans"/>
              <a:sym typeface="Open Sans"/>
            </a:endParaRPr>
          </a:p>
          <a:p>
            <a:pPr indent="0" lvl="0" marL="914400" rtl="0" algn="l">
              <a:spcBef>
                <a:spcPts val="1600"/>
              </a:spcBef>
              <a:spcAft>
                <a:spcPts val="0"/>
              </a:spcAft>
              <a:buNone/>
            </a:pPr>
            <a:r>
              <a:rPr lang="en-GB" sz="1400">
                <a:solidFill>
                  <a:schemeClr val="dk1"/>
                </a:solidFill>
                <a:latin typeface="Open Sans"/>
                <a:ea typeface="Open Sans"/>
                <a:cs typeface="Open Sans"/>
                <a:sym typeface="Open Sans"/>
              </a:rPr>
              <a:t>T.2.10.2 Review Leaving Certificate programmes including ‘20th Century Irish Art and European Art’, ‘Irish Art’, Craft and Design through the Ages’ and ‘Exhibition Layout and Design’</a:t>
            </a:r>
            <a:endParaRPr sz="1400">
              <a:solidFill>
                <a:srgbClr val="000000"/>
              </a:solidFill>
              <a:latin typeface="Open Sans"/>
              <a:ea typeface="Open Sans"/>
              <a:cs typeface="Open Sans"/>
              <a:sym typeface="Open Sans"/>
            </a:endParaRPr>
          </a:p>
          <a:p>
            <a:pPr indent="457200" lvl="0" marL="45720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T2.10.1.3  Update tours keeping in line with curricula </a:t>
            </a:r>
            <a:r>
              <a:rPr i="1" lang="en-GB" sz="1400">
                <a:solidFill>
                  <a:schemeClr val="dk1"/>
                </a:solidFill>
                <a:latin typeface="Open Sans"/>
                <a:ea typeface="Open Sans"/>
                <a:cs typeface="Open Sans"/>
                <a:sym typeface="Open Sans"/>
              </a:rPr>
              <a:t>March</a:t>
            </a:r>
            <a:endParaRPr i="1" sz="1400">
              <a:solidFill>
                <a:schemeClr val="dk1"/>
              </a:solidFill>
              <a:latin typeface="Open Sans"/>
              <a:ea typeface="Open Sans"/>
              <a:cs typeface="Open Sans"/>
              <a:sym typeface="Open Sans"/>
            </a:endParaRPr>
          </a:p>
          <a:p>
            <a:pPr indent="457200" lvl="0" marL="45720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T2.6.1.3  Deliver revised tours aiming for 1 per week April to June, Sept-November</a:t>
            </a:r>
            <a:endParaRPr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T2.10.2 New Junior Certificate tour </a:t>
            </a:r>
            <a:endParaRPr sz="1400">
              <a:solidFill>
                <a:srgbClr val="000000"/>
              </a:solidFill>
              <a:latin typeface="Open Sans"/>
              <a:ea typeface="Open Sans"/>
              <a:cs typeface="Open Sans"/>
              <a:sym typeface="Open Sans"/>
            </a:endParaRPr>
          </a:p>
          <a:p>
            <a:pPr indent="0" lvl="0" marL="914400" rtl="0" algn="l">
              <a:spcBef>
                <a:spcPts val="1600"/>
              </a:spcBef>
              <a:spcAft>
                <a:spcPts val="0"/>
              </a:spcAft>
              <a:buNone/>
            </a:pPr>
            <a:r>
              <a:rPr lang="en-GB" sz="1400">
                <a:solidFill>
                  <a:srgbClr val="000000"/>
                </a:solidFill>
                <a:latin typeface="Open Sans"/>
                <a:ea typeface="Open Sans"/>
                <a:cs typeface="Open Sans"/>
                <a:sym typeface="Open Sans"/>
              </a:rPr>
              <a:t>T2.10.2.1 Research and deliver new exploring the work of an archaeologist and using archaeology as evidence.</a:t>
            </a:r>
            <a:r>
              <a:rPr i="1" lang="en-GB" sz="1400">
                <a:solidFill>
                  <a:srgbClr val="000000"/>
                </a:solidFill>
                <a:latin typeface="Open Sans"/>
                <a:ea typeface="Open Sans"/>
                <a:cs typeface="Open Sans"/>
                <a:sym typeface="Open Sans"/>
              </a:rPr>
              <a:t> March</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T2.10.3 Recruit and train Docents on  above revised programmes and new  tours</a:t>
            </a:r>
            <a:r>
              <a:rPr i="1" lang="en-GB" sz="1400">
                <a:solidFill>
                  <a:srgbClr val="000000"/>
                </a:solidFill>
                <a:latin typeface="Open Sans"/>
                <a:ea typeface="Open Sans"/>
                <a:cs typeface="Open Sans"/>
                <a:sym typeface="Open Sans"/>
              </a:rPr>
              <a:t> April</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444" name="Google Shape;444;p6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88" name="Shape 88"/>
        <p:cNvGrpSpPr/>
        <p:nvPr/>
      </p:nvGrpSpPr>
      <p:grpSpPr>
        <a:xfrm>
          <a:off x="0" y="0"/>
          <a:ext cx="0" cy="0"/>
          <a:chOff x="0" y="0"/>
          <a:chExt cx="0" cy="0"/>
        </a:xfrm>
      </p:grpSpPr>
      <p:sp>
        <p:nvSpPr>
          <p:cNvPr id="89" name="Google Shape;89;p17"/>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The network</a:t>
            </a:r>
            <a:endParaRPr sz="3000">
              <a:solidFill>
                <a:srgbClr val="BF9000"/>
              </a:solidFill>
              <a:latin typeface="Open Sans"/>
              <a:ea typeface="Open Sans"/>
              <a:cs typeface="Open Sans"/>
              <a:sym typeface="Open Sans"/>
            </a:endParaRPr>
          </a:p>
        </p:txBody>
      </p:sp>
      <p:sp>
        <p:nvSpPr>
          <p:cNvPr id="91" name="Google Shape;91;p17"/>
          <p:cNvSpPr txBox="1"/>
          <p:nvPr/>
        </p:nvSpPr>
        <p:spPr>
          <a:xfrm>
            <a:off x="708325" y="1463900"/>
            <a:ext cx="7298100" cy="52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1"/>
                </a:solidFill>
                <a:latin typeface="Open Sans"/>
                <a:ea typeface="Open Sans"/>
                <a:cs typeface="Open Sans"/>
                <a:sym typeface="Open Sans"/>
              </a:rPr>
              <a:t>2019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1. </a:t>
            </a:r>
            <a:r>
              <a:rPr b="1" lang="en-GB" sz="1800">
                <a:solidFill>
                  <a:schemeClr val="lt1"/>
                </a:solidFill>
                <a:latin typeface="Open Sans"/>
                <a:ea typeface="Open Sans"/>
                <a:cs typeface="Open Sans"/>
                <a:sym typeface="Open Sans"/>
              </a:rPr>
              <a:t>Docents: </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200">
                <a:solidFill>
                  <a:srgbClr val="666666"/>
                </a:solidFill>
              </a:rPr>
              <a:t> </a:t>
            </a:r>
            <a:r>
              <a:rPr lang="en-GB" sz="1800">
                <a:solidFill>
                  <a:schemeClr val="lt1"/>
                </a:solidFill>
                <a:latin typeface="Open Sans"/>
                <a:ea typeface="Open Sans"/>
                <a:cs typeface="Open Sans"/>
                <a:sym typeface="Open Sans"/>
              </a:rPr>
              <a:t>  	Safeguard the superior knowledge and volunteer help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Coordinate active projects: Research, Blogs, Dementia,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Labelling etc</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2. Friends: </a:t>
            </a:r>
            <a:endParaRPr b="1" sz="1800">
              <a:solidFill>
                <a:schemeClr val="lt1"/>
              </a:solidFill>
              <a:latin typeface="Open Sans"/>
              <a:ea typeface="Open Sans"/>
              <a:cs typeface="Open Sans"/>
              <a:sym typeface="Open Sans"/>
            </a:endParaRPr>
          </a:p>
          <a:p>
            <a:pPr indent="0" lvl="0" marL="457200" rtl="0" algn="l">
              <a:spcBef>
                <a:spcPts val="0"/>
              </a:spcBef>
              <a:spcAft>
                <a:spcPts val="0"/>
              </a:spcAft>
              <a:buNone/>
            </a:pPr>
            <a:r>
              <a:rPr lang="en-GB" sz="1800">
                <a:solidFill>
                  <a:schemeClr val="lt1"/>
                </a:solidFill>
                <a:latin typeface="Open Sans"/>
                <a:ea typeface="Open Sans"/>
                <a:cs typeface="Open Sans"/>
                <a:sym typeface="Open Sans"/>
              </a:rPr>
              <a:t>Expand membership of Friends from 380 subscriptions to 700, including 50 in Hunt Society</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rPr lang="en-GB" sz="1800">
                <a:solidFill>
                  <a:schemeClr val="lt1"/>
                </a:solidFill>
                <a:latin typeface="Open Sans"/>
                <a:ea typeface="Open Sans"/>
                <a:cs typeface="Open Sans"/>
                <a:sym typeface="Open Sans"/>
              </a:rPr>
              <a:t>Campaign to raise funds linked to benefits of cultural heritage participation and improving of mental health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3. Partners: formalise our partner networks </a:t>
            </a:r>
            <a:endParaRPr b="1"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a. Cultural heritage institutions</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b</a:t>
            </a:r>
            <a:r>
              <a:rPr lang="en-GB" sz="1800">
                <a:solidFill>
                  <a:schemeClr val="lt1"/>
                </a:solidFill>
                <a:latin typeface="Open Sans"/>
                <a:ea typeface="Open Sans"/>
                <a:cs typeface="Open Sans"/>
                <a:sym typeface="Open Sans"/>
              </a:rPr>
              <a:t>. Education: universites, colleges and schools</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c</a:t>
            </a:r>
            <a:r>
              <a:rPr lang="en-GB" sz="1800">
                <a:solidFill>
                  <a:schemeClr val="lt1"/>
                </a:solidFill>
                <a:latin typeface="Open Sans"/>
                <a:ea typeface="Open Sans"/>
                <a:cs typeface="Open Sans"/>
                <a:sym typeface="Open Sans"/>
              </a:rPr>
              <a:t>. Societal - mental health, dementia, prison families</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92" name="Google Shape;92;p17"/>
          <p:cNvPicPr preferRelativeResize="0"/>
          <p:nvPr/>
        </p:nvPicPr>
        <p:blipFill>
          <a:blip r:embed="rId3">
            <a:alphaModFix/>
          </a:blip>
          <a:stretch>
            <a:fillRect/>
          </a:stretch>
        </p:blipFill>
        <p:spPr>
          <a:xfrm>
            <a:off x="4115913" y="838563"/>
            <a:ext cx="4429125" cy="1171575"/>
          </a:xfrm>
          <a:prstGeom prst="rect">
            <a:avLst/>
          </a:prstGeom>
          <a:noFill/>
          <a:ln>
            <a:noFill/>
          </a:ln>
        </p:spPr>
      </p:pic>
      <p:sp>
        <p:nvSpPr>
          <p:cNvPr id="93" name="Google Shape;93;p1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62"/>
          <p:cNvSpPr txBox="1"/>
          <p:nvPr>
            <p:ph idx="1" type="body"/>
          </p:nvPr>
        </p:nvSpPr>
        <p:spPr>
          <a:xfrm>
            <a:off x="311700" y="987608"/>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t>  Responsible:  Maria               Timeline:</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2019</a:t>
            </a:r>
            <a:r>
              <a:rPr lang="en-GB" sz="1400">
                <a:solidFill>
                  <a:schemeClr val="dk1"/>
                </a:solidFill>
                <a:latin typeface="Open Sans"/>
                <a:ea typeface="Open Sans"/>
                <a:cs typeface="Open Sans"/>
                <a:sym typeface="Open Sans"/>
              </a:rPr>
              <a:t>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Education</a:t>
            </a:r>
            <a:r>
              <a:rPr b="1" lang="en-GB"/>
              <a:t>              </a:t>
            </a:r>
            <a:endParaRPr b="1" i="1"/>
          </a:p>
          <a:p>
            <a:pPr indent="0" lvl="0" marL="0" rtl="0" algn="l">
              <a:lnSpc>
                <a:spcPct val="100000"/>
              </a:lnSpc>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T2.11. </a:t>
            </a:r>
            <a:r>
              <a:rPr b="1" lang="en-GB" sz="1400">
                <a:solidFill>
                  <a:schemeClr val="dk1"/>
                </a:solidFill>
                <a:latin typeface="Open Sans"/>
                <a:ea typeface="Open Sans"/>
                <a:cs typeface="Open Sans"/>
                <a:sym typeface="Open Sans"/>
              </a:rPr>
              <a:t>Outreach Post-Primary school </a:t>
            </a:r>
            <a:r>
              <a:rPr lang="en-GB" sz="1400">
                <a:solidFill>
                  <a:schemeClr val="dk1"/>
                </a:solidFill>
                <a:latin typeface="Open Sans"/>
                <a:ea typeface="Open Sans"/>
                <a:cs typeface="Open Sans"/>
                <a:sym typeface="Open Sans"/>
              </a:rPr>
              <a:t>workshop programmes </a:t>
            </a:r>
            <a:endParaRPr sz="1400">
              <a:solidFill>
                <a:schemeClr val="dk1"/>
              </a:solidFill>
              <a:latin typeface="Open Sans"/>
              <a:ea typeface="Open Sans"/>
              <a:cs typeface="Open Sans"/>
              <a:sym typeface="Open Sans"/>
            </a:endParaRPr>
          </a:p>
          <a:p>
            <a:pPr indent="457200" lvl="0" marL="0" rtl="0" algn="l">
              <a:lnSpc>
                <a:spcPct val="100000"/>
              </a:lnSpc>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T2.11.1 Review, improve or abandon 3 workshops: January/February 2019</a:t>
            </a:r>
            <a:endParaRPr sz="1400">
              <a:solidFill>
                <a:schemeClr val="dk1"/>
              </a:solidFill>
              <a:latin typeface="Open Sans"/>
              <a:ea typeface="Open Sans"/>
              <a:cs typeface="Open Sans"/>
              <a:sym typeface="Open Sans"/>
            </a:endParaRPr>
          </a:p>
          <a:p>
            <a:pPr indent="0" lvl="0" marL="914400" rtl="0" algn="l">
              <a:lnSpc>
                <a:spcPct val="100000"/>
              </a:lnSpc>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T2.11.1.1 Review and adjust ‘800 Years of Fashion’ interpretative script and activity based resources</a:t>
            </a:r>
            <a:endParaRPr sz="1400">
              <a:solidFill>
                <a:schemeClr val="dk1"/>
              </a:solidFill>
              <a:latin typeface="Open Sans"/>
              <a:ea typeface="Open Sans"/>
              <a:cs typeface="Open Sans"/>
              <a:sym typeface="Open Sans"/>
            </a:endParaRPr>
          </a:p>
          <a:p>
            <a:pPr indent="0" lvl="0" marL="914400" rtl="0" algn="l">
              <a:lnSpc>
                <a:spcPct val="100000"/>
              </a:lnSpc>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T2.11.1.2  Review and adjust Viking Loan Box script, activity based resources and teacher notes</a:t>
            </a:r>
            <a:endParaRPr sz="1400">
              <a:solidFill>
                <a:schemeClr val="dk1"/>
              </a:solidFill>
              <a:latin typeface="Open Sans"/>
              <a:ea typeface="Open Sans"/>
              <a:cs typeface="Open Sans"/>
              <a:sym typeface="Open Sans"/>
            </a:endParaRPr>
          </a:p>
          <a:p>
            <a:pPr indent="0" lvl="0" marL="91440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T2.11.1.3  Review and adjust Archaeology Loan Box script, activity resources and teacher notes</a:t>
            </a:r>
            <a:endParaRPr sz="1400">
              <a:solidFill>
                <a:schemeClr val="dk1"/>
              </a:solidFill>
              <a:latin typeface="Open Sans"/>
              <a:ea typeface="Open Sans"/>
              <a:cs typeface="Open Sans"/>
              <a:sym typeface="Open Sans"/>
            </a:endParaRPr>
          </a:p>
          <a:p>
            <a:pPr indent="0" lvl="0" marL="91440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T2.11.2   Continue to pilot Ancient Ireland (ICTeens) digital resource PHASE I  with 1st years and TYs</a:t>
            </a:r>
            <a:endParaRPr sz="1400">
              <a:solidFill>
                <a:schemeClr val="dk1"/>
              </a:solidFill>
              <a:latin typeface="Open Sans"/>
              <a:ea typeface="Open Sans"/>
              <a:cs typeface="Open Sans"/>
              <a:sym typeface="Open Sans"/>
            </a:endParaRPr>
          </a:p>
          <a:p>
            <a:pPr indent="0" lvl="0" marL="1371600" rtl="0" algn="l">
              <a:lnSpc>
                <a:spcPct val="100000"/>
              </a:lnSpc>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 11.2.1     Recruit  and work with a new group of MA technical design students from UL  to implement required changes to the ICTeens digital resource </a:t>
            </a:r>
            <a:r>
              <a:rPr i="1" lang="en-GB" sz="1400">
                <a:solidFill>
                  <a:schemeClr val="dk1"/>
                </a:solidFill>
                <a:latin typeface="Open Sans"/>
                <a:ea typeface="Open Sans"/>
                <a:cs typeface="Open Sans"/>
                <a:sym typeface="Open Sans"/>
              </a:rPr>
              <a:t>( February to August)</a:t>
            </a:r>
            <a:endParaRPr i="1" sz="1400">
              <a:solidFill>
                <a:schemeClr val="dk1"/>
              </a:solidFill>
              <a:latin typeface="Open Sans"/>
              <a:ea typeface="Open Sans"/>
              <a:cs typeface="Open Sans"/>
              <a:sym typeface="Open Sans"/>
            </a:endParaRPr>
          </a:p>
          <a:p>
            <a:pPr indent="0" lvl="0" marL="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T2.11.2  Recruit  and deliver training with Docents on the above programmes  </a:t>
            </a:r>
            <a:r>
              <a:rPr i="1" lang="en-GB" sz="1400">
                <a:solidFill>
                  <a:schemeClr val="dk1"/>
                </a:solidFill>
                <a:latin typeface="Open Sans"/>
                <a:ea typeface="Open Sans"/>
                <a:cs typeface="Open Sans"/>
                <a:sym typeface="Open Sans"/>
              </a:rPr>
              <a:t>March 2019</a:t>
            </a:r>
            <a:endParaRPr i="1" sz="1400">
              <a:solidFill>
                <a:schemeClr val="dk1"/>
              </a:solidFill>
              <a:latin typeface="Open Sans"/>
              <a:ea typeface="Open Sans"/>
              <a:cs typeface="Open Sans"/>
              <a:sym typeface="Open Sans"/>
            </a:endParaRPr>
          </a:p>
          <a:p>
            <a:pPr indent="0" lvl="0" marL="0" rtl="0" algn="l">
              <a:lnSpc>
                <a:spcPct val="100000"/>
              </a:lnSpc>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T2.11.3  Promote and deliver workshops - 1 per week April-June,   </a:t>
            </a:r>
            <a:r>
              <a:rPr i="1" lang="en-GB" sz="1400">
                <a:solidFill>
                  <a:schemeClr val="dk1"/>
                </a:solidFill>
                <a:latin typeface="Open Sans"/>
                <a:ea typeface="Open Sans"/>
                <a:cs typeface="Open Sans"/>
                <a:sym typeface="Open Sans"/>
              </a:rPr>
              <a:t>September- November</a:t>
            </a:r>
            <a:endParaRPr i="1"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T2.11.4 Evaluate results and revise for 2020</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p>
        </p:txBody>
      </p:sp>
      <p:sp>
        <p:nvSpPr>
          <p:cNvPr id="450" name="Google Shape;450;p6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451" name="Google Shape;451;p62"/>
          <p:cNvSpPr txBox="1"/>
          <p:nvPr>
            <p:ph type="title"/>
          </p:nvPr>
        </p:nvSpPr>
        <p:spPr>
          <a:xfrm>
            <a:off x="311700" y="2240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Education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3"/>
          <p:cNvSpPr txBox="1"/>
          <p:nvPr>
            <p:ph idx="1" type="body"/>
          </p:nvPr>
        </p:nvSpPr>
        <p:spPr>
          <a:xfrm>
            <a:off x="217350" y="1220100"/>
            <a:ext cx="8709300" cy="509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  </a:t>
            </a:r>
            <a:r>
              <a:rPr b="1" lang="en-GB"/>
              <a:t>Responsible:  Maria               Timeline:</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2019</a:t>
            </a:r>
            <a:r>
              <a:rPr lang="en-GB" sz="1400">
                <a:solidFill>
                  <a:schemeClr val="dk1"/>
                </a:solidFill>
                <a:latin typeface="Open Sans"/>
                <a:ea typeface="Open Sans"/>
                <a:cs typeface="Open Sans"/>
                <a:sym typeface="Open Sans"/>
              </a:rPr>
              <a:t>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Education</a:t>
            </a:r>
            <a:r>
              <a:rPr b="1" lang="en-GB"/>
              <a:t>           </a:t>
            </a:r>
            <a:r>
              <a:rPr b="1" lang="en-GB"/>
              <a:t>                   </a:t>
            </a:r>
            <a:endParaRPr b="1" i="1"/>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T2.12  Heritage and Science Weeks.</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	T2.12.1 Heritage Week</a:t>
            </a:r>
            <a:endParaRPr sz="1400">
              <a:solidFill>
                <a:schemeClr val="dk1"/>
              </a:solidFill>
              <a:latin typeface="Open Sans"/>
              <a:ea typeface="Open Sans"/>
              <a:cs typeface="Open Sans"/>
              <a:sym typeface="Open Sans"/>
            </a:endParaRPr>
          </a:p>
          <a:p>
            <a:pPr indent="457200" lvl="0" marL="457200" rtl="0" algn="l">
              <a:spcBef>
                <a:spcPts val="1600"/>
              </a:spcBef>
              <a:spcAft>
                <a:spcPts val="0"/>
              </a:spcAft>
              <a:buNone/>
            </a:pPr>
            <a:r>
              <a:rPr lang="en-GB" sz="1400">
                <a:solidFill>
                  <a:schemeClr val="dk1"/>
                </a:solidFill>
                <a:latin typeface="Open Sans"/>
                <a:ea typeface="Open Sans"/>
                <a:cs typeface="Open Sans"/>
                <a:sym typeface="Open Sans"/>
              </a:rPr>
              <a:t>T2.12.1.1 Create new programme for Heritage Week linked to Limerick Medieval Trail </a:t>
            </a:r>
            <a:r>
              <a:rPr i="1" lang="en-GB" sz="1400">
                <a:solidFill>
                  <a:schemeClr val="dk1"/>
                </a:solidFill>
                <a:latin typeface="Open Sans"/>
                <a:ea typeface="Open Sans"/>
                <a:cs typeface="Open Sans"/>
                <a:sym typeface="Open Sans"/>
              </a:rPr>
              <a:t>Q2</a:t>
            </a:r>
            <a:endParaRPr i="1" sz="1400">
              <a:solidFill>
                <a:schemeClr val="dk1"/>
              </a:solidFill>
              <a:latin typeface="Open Sans"/>
              <a:ea typeface="Open Sans"/>
              <a:cs typeface="Open Sans"/>
              <a:sym typeface="Open Sans"/>
            </a:endParaRPr>
          </a:p>
          <a:p>
            <a:pPr indent="457200" lvl="0" marL="457200" rtl="0" algn="l">
              <a:spcBef>
                <a:spcPts val="1600"/>
              </a:spcBef>
              <a:spcAft>
                <a:spcPts val="0"/>
              </a:spcAft>
              <a:buNone/>
            </a:pPr>
            <a:r>
              <a:rPr lang="en-GB" sz="1400">
                <a:solidFill>
                  <a:schemeClr val="dk1"/>
                </a:solidFill>
                <a:latin typeface="Open Sans"/>
                <a:ea typeface="Open Sans"/>
                <a:cs typeface="Open Sans"/>
                <a:sym typeface="Open Sans"/>
              </a:rPr>
              <a:t>T2.12.1.2  Work with marketing to promote the programme  </a:t>
            </a:r>
            <a:r>
              <a:rPr i="1" lang="en-GB" sz="1400">
                <a:solidFill>
                  <a:schemeClr val="dk1"/>
                </a:solidFill>
                <a:latin typeface="Open Sans"/>
                <a:ea typeface="Open Sans"/>
                <a:cs typeface="Open Sans"/>
                <a:sym typeface="Open Sans"/>
              </a:rPr>
              <a:t>July</a:t>
            </a:r>
            <a:endParaRPr i="1" sz="1400">
              <a:solidFill>
                <a:schemeClr val="dk1"/>
              </a:solidFill>
              <a:latin typeface="Open Sans"/>
              <a:ea typeface="Open Sans"/>
              <a:cs typeface="Open Sans"/>
              <a:sym typeface="Open Sans"/>
            </a:endParaRPr>
          </a:p>
          <a:p>
            <a:pPr indent="457200" lvl="0" marL="457200" rtl="0" algn="l">
              <a:spcBef>
                <a:spcPts val="1600"/>
              </a:spcBef>
              <a:spcAft>
                <a:spcPts val="0"/>
              </a:spcAft>
              <a:buNone/>
            </a:pPr>
            <a:r>
              <a:rPr lang="en-GB" sz="1400">
                <a:solidFill>
                  <a:schemeClr val="dk1"/>
                </a:solidFill>
                <a:latin typeface="Open Sans"/>
                <a:ea typeface="Open Sans"/>
                <a:cs typeface="Open Sans"/>
                <a:sym typeface="Open Sans"/>
              </a:rPr>
              <a:t>T2. 12.1.3   Deliver the programme  </a:t>
            </a:r>
            <a:r>
              <a:rPr i="1" lang="en-GB" sz="1400">
                <a:solidFill>
                  <a:schemeClr val="dk1"/>
                </a:solidFill>
                <a:latin typeface="Open Sans"/>
                <a:ea typeface="Open Sans"/>
                <a:cs typeface="Open Sans"/>
                <a:sym typeface="Open Sans"/>
              </a:rPr>
              <a:t>August</a:t>
            </a:r>
            <a:endParaRPr i="1"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T2.12.2  Science Week</a:t>
            </a:r>
            <a:endParaRPr sz="1400">
              <a:solidFill>
                <a:schemeClr val="dk1"/>
              </a:solidFill>
              <a:latin typeface="Open Sans"/>
              <a:ea typeface="Open Sans"/>
              <a:cs typeface="Open Sans"/>
              <a:sym typeface="Open Sans"/>
            </a:endParaRPr>
          </a:p>
          <a:p>
            <a:pPr indent="0" lvl="0" marL="914400" rtl="0" algn="l">
              <a:spcBef>
                <a:spcPts val="1600"/>
              </a:spcBef>
              <a:spcAft>
                <a:spcPts val="0"/>
              </a:spcAft>
              <a:buNone/>
            </a:pPr>
            <a:r>
              <a:rPr lang="en-GB" sz="1400">
                <a:solidFill>
                  <a:schemeClr val="dk1"/>
                </a:solidFill>
                <a:latin typeface="Open Sans"/>
                <a:ea typeface="Open Sans"/>
                <a:cs typeface="Open Sans"/>
                <a:sym typeface="Open Sans"/>
              </a:rPr>
              <a:t>T2.12.2.1 Create a programme concept related to climate change and object(s) in the museum -</a:t>
            </a:r>
            <a:r>
              <a:rPr i="1" lang="en-GB" sz="1400">
                <a:solidFill>
                  <a:schemeClr val="dk1"/>
                </a:solidFill>
                <a:latin typeface="Open Sans"/>
                <a:ea typeface="Open Sans"/>
                <a:cs typeface="Open Sans"/>
                <a:sym typeface="Open Sans"/>
              </a:rPr>
              <a:t> January </a:t>
            </a:r>
            <a:endParaRPr i="1" sz="1400">
              <a:solidFill>
                <a:schemeClr val="dk1"/>
              </a:solidFill>
              <a:latin typeface="Open Sans"/>
              <a:ea typeface="Open Sans"/>
              <a:cs typeface="Open Sans"/>
              <a:sym typeface="Open Sans"/>
            </a:endParaRPr>
          </a:p>
          <a:p>
            <a:pPr indent="457200" lvl="0" marL="457200" rtl="0" algn="l">
              <a:spcBef>
                <a:spcPts val="1600"/>
              </a:spcBef>
              <a:spcAft>
                <a:spcPts val="0"/>
              </a:spcAft>
              <a:buNone/>
            </a:pPr>
            <a:r>
              <a:rPr lang="en-GB" sz="1400">
                <a:solidFill>
                  <a:schemeClr val="dk1"/>
                </a:solidFill>
                <a:latin typeface="Open Sans"/>
                <a:ea typeface="Open Sans"/>
                <a:cs typeface="Open Sans"/>
                <a:sym typeface="Open Sans"/>
              </a:rPr>
              <a:t>T2.12.2.2  Investigate sponsorship from ESB for Science Week, </a:t>
            </a:r>
            <a:r>
              <a:rPr i="1" lang="en-GB" sz="1400">
                <a:solidFill>
                  <a:schemeClr val="dk1"/>
                </a:solidFill>
                <a:latin typeface="Open Sans"/>
                <a:ea typeface="Open Sans"/>
                <a:cs typeface="Open Sans"/>
                <a:sym typeface="Open Sans"/>
              </a:rPr>
              <a:t>February</a:t>
            </a:r>
            <a:endParaRPr i="1" sz="1400">
              <a:solidFill>
                <a:schemeClr val="dk1"/>
              </a:solidFill>
              <a:latin typeface="Open Sans"/>
              <a:ea typeface="Open Sans"/>
              <a:cs typeface="Open Sans"/>
              <a:sym typeface="Open Sans"/>
            </a:endParaRPr>
          </a:p>
          <a:p>
            <a:pPr indent="457200" lvl="0" marL="457200" rtl="0" algn="l">
              <a:spcBef>
                <a:spcPts val="1600"/>
              </a:spcBef>
              <a:spcAft>
                <a:spcPts val="0"/>
              </a:spcAft>
              <a:buNone/>
            </a:pPr>
            <a:r>
              <a:rPr lang="en-GB" sz="1400">
                <a:solidFill>
                  <a:schemeClr val="dk1"/>
                </a:solidFill>
                <a:latin typeface="Open Sans"/>
                <a:ea typeface="Open Sans"/>
                <a:cs typeface="Open Sans"/>
                <a:sym typeface="Open Sans"/>
              </a:rPr>
              <a:t>T2.12.2.3 Work out how to deliver the programme for Science Week - </a:t>
            </a:r>
            <a:r>
              <a:rPr i="1" lang="en-GB" sz="1400">
                <a:solidFill>
                  <a:schemeClr val="dk1"/>
                </a:solidFill>
                <a:latin typeface="Open Sans"/>
                <a:ea typeface="Open Sans"/>
                <a:cs typeface="Open Sans"/>
                <a:sym typeface="Open Sans"/>
              </a:rPr>
              <a:t>September</a:t>
            </a:r>
            <a:endParaRPr i="1" sz="1400">
              <a:solidFill>
                <a:schemeClr val="dk1"/>
              </a:solidFill>
              <a:latin typeface="Open Sans"/>
              <a:ea typeface="Open Sans"/>
              <a:cs typeface="Open Sans"/>
              <a:sym typeface="Open Sans"/>
            </a:endParaRPr>
          </a:p>
          <a:p>
            <a:pPr indent="457200" lvl="0" marL="457200" rtl="0" algn="l">
              <a:spcBef>
                <a:spcPts val="1600"/>
              </a:spcBef>
              <a:spcAft>
                <a:spcPts val="0"/>
              </a:spcAft>
              <a:buNone/>
            </a:pPr>
            <a:r>
              <a:rPr lang="en-GB" sz="1400">
                <a:solidFill>
                  <a:schemeClr val="dk1"/>
                </a:solidFill>
                <a:latin typeface="Open Sans"/>
                <a:ea typeface="Open Sans"/>
                <a:cs typeface="Open Sans"/>
                <a:sym typeface="Open Sans"/>
              </a:rPr>
              <a:t>T2.12.2.4	Deliver the programme - </a:t>
            </a:r>
            <a:r>
              <a:rPr i="1" lang="en-GB" sz="1400">
                <a:solidFill>
                  <a:schemeClr val="dk1"/>
                </a:solidFill>
                <a:latin typeface="Open Sans"/>
                <a:ea typeface="Open Sans"/>
                <a:cs typeface="Open Sans"/>
                <a:sym typeface="Open Sans"/>
              </a:rPr>
              <a:t>November</a:t>
            </a:r>
            <a:endParaRPr i="1" sz="1400">
              <a:solidFill>
                <a:schemeClr val="dk1"/>
              </a:solidFill>
              <a:latin typeface="Open Sans"/>
              <a:ea typeface="Open Sans"/>
              <a:cs typeface="Open Sans"/>
              <a:sym typeface="Open Sans"/>
            </a:endParaRPr>
          </a:p>
          <a:p>
            <a:pPr indent="457200" lvl="0" marL="457200" rtl="0" algn="l">
              <a:spcBef>
                <a:spcPts val="1600"/>
              </a:spcBef>
              <a:spcAft>
                <a:spcPts val="0"/>
              </a:spcAft>
              <a:buNone/>
            </a:pPr>
            <a:r>
              <a:rPr lang="en-GB" sz="1400">
                <a:solidFill>
                  <a:schemeClr val="dk1"/>
                </a:solidFill>
                <a:latin typeface="Open Sans"/>
                <a:ea typeface="Open Sans"/>
                <a:cs typeface="Open Sans"/>
                <a:sym typeface="Open Sans"/>
              </a:rPr>
              <a:t>T2.12.2.5	Promote with UNLive Museum from </a:t>
            </a:r>
            <a:r>
              <a:rPr i="1" lang="en-GB" sz="1400">
                <a:solidFill>
                  <a:schemeClr val="dk1"/>
                </a:solidFill>
                <a:latin typeface="Open Sans"/>
                <a:ea typeface="Open Sans"/>
                <a:cs typeface="Open Sans"/>
                <a:sym typeface="Open Sans"/>
              </a:rPr>
              <a:t>October</a:t>
            </a:r>
            <a:endParaRPr i="1" sz="1400">
              <a:solidFill>
                <a:schemeClr val="dk1"/>
              </a:solidFill>
              <a:latin typeface="Open Sans"/>
              <a:ea typeface="Open Sans"/>
              <a:cs typeface="Open Sans"/>
              <a:sym typeface="Open Sans"/>
            </a:endParaRPr>
          </a:p>
          <a:p>
            <a:pPr indent="457200" lvl="0" marL="45720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0" rtl="0" algn="l">
              <a:spcBef>
                <a:spcPts val="1600"/>
              </a:spcBef>
              <a:spcAft>
                <a:spcPts val="1600"/>
              </a:spcAft>
              <a:buNone/>
            </a:pPr>
            <a:r>
              <a:rPr lang="en-GB"/>
              <a:t>92</a:t>
            </a:r>
            <a:endParaRPr/>
          </a:p>
        </p:txBody>
      </p:sp>
      <p:sp>
        <p:nvSpPr>
          <p:cNvPr id="457" name="Google Shape;457;p6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458" name="Google Shape;458;p63"/>
          <p:cNvSpPr txBox="1"/>
          <p:nvPr>
            <p:ph type="title"/>
          </p:nvPr>
        </p:nvSpPr>
        <p:spPr>
          <a:xfrm>
            <a:off x="311700" y="2416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Education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64"/>
          <p:cNvSpPr txBox="1"/>
          <p:nvPr>
            <p:ph idx="1" type="body"/>
          </p:nvPr>
        </p:nvSpPr>
        <p:spPr>
          <a:xfrm>
            <a:off x="311700" y="1247650"/>
            <a:ext cx="8709600" cy="4844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t>  Responsible:  Maria Timeline:</a:t>
            </a:r>
            <a:r>
              <a:rPr lang="en-GB" sz="1400">
                <a:solidFill>
                  <a:schemeClr val="dk1"/>
                </a:solidFill>
                <a:latin typeface="Open Sans"/>
                <a:ea typeface="Open Sans"/>
                <a:cs typeface="Open Sans"/>
                <a:sym typeface="Open Sans"/>
              </a:rPr>
              <a:t>:  January to May, September to December </a:t>
            </a:r>
            <a:r>
              <a:rPr lang="en-GB" sz="1400">
                <a:solidFill>
                  <a:schemeClr val="dk1"/>
                </a:solidFill>
                <a:latin typeface="Open Sans"/>
                <a:ea typeface="Open Sans"/>
                <a:cs typeface="Open Sans"/>
                <a:sym typeface="Open Sans"/>
              </a:rPr>
              <a:t>2019</a:t>
            </a:r>
            <a:r>
              <a:rPr lang="en-GB" sz="1400">
                <a:solidFill>
                  <a:schemeClr val="dk1"/>
                </a:solidFill>
                <a:latin typeface="Open Sans"/>
                <a:ea typeface="Open Sans"/>
                <a:cs typeface="Open Sans"/>
                <a:sym typeface="Open Sans"/>
              </a:rPr>
              <a:t>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Education</a:t>
            </a:r>
            <a:r>
              <a:rPr b="1" lang="en-GB"/>
              <a:t> </a:t>
            </a:r>
            <a:endParaRPr b="1"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en-GB" sz="1400">
                <a:solidFill>
                  <a:schemeClr val="dk1"/>
                </a:solidFill>
                <a:latin typeface="Open Sans"/>
                <a:ea typeface="Open Sans"/>
                <a:cs typeface="Open Sans"/>
                <a:sym typeface="Open Sans"/>
              </a:rPr>
              <a:t>T3.1  Opportunities for Transition Year Students</a:t>
            </a:r>
            <a:endParaRPr>
              <a:latin typeface="Open Sans"/>
              <a:ea typeface="Open Sans"/>
              <a:cs typeface="Open Sans"/>
              <a:sym typeface="Open Sans"/>
            </a:endParaRPr>
          </a:p>
          <a:p>
            <a:pPr indent="457200" lvl="0" marL="0" rtl="0" algn="l">
              <a:spcBef>
                <a:spcPts val="1600"/>
              </a:spcBef>
              <a:spcAft>
                <a:spcPts val="0"/>
              </a:spcAft>
              <a:buNone/>
            </a:pPr>
            <a:r>
              <a:rPr lang="en-GB" sz="1400">
                <a:latin typeface="Open Sans"/>
                <a:ea typeface="Open Sans"/>
                <a:cs typeface="Open Sans"/>
                <a:sym typeface="Open Sans"/>
              </a:rPr>
              <a:t>T3.1.1  Programme and facilitate a maximum of 8 TY student placements throughout the year</a:t>
            </a:r>
            <a:endParaRPr sz="1400">
              <a:latin typeface="Open Sans"/>
              <a:ea typeface="Open Sans"/>
              <a:cs typeface="Open Sans"/>
              <a:sym typeface="Open Sans"/>
            </a:endParaRPr>
          </a:p>
          <a:p>
            <a:pPr indent="0" lvl="0" marL="457200" rtl="0" algn="l">
              <a:spcBef>
                <a:spcPts val="1600"/>
              </a:spcBef>
              <a:spcAft>
                <a:spcPts val="0"/>
              </a:spcAft>
              <a:buNone/>
            </a:pPr>
            <a:r>
              <a:rPr lang="en-GB" sz="1400">
                <a:latin typeface="Open Sans"/>
                <a:ea typeface="Open Sans"/>
                <a:cs typeface="Open Sans"/>
                <a:sym typeface="Open Sans"/>
              </a:rPr>
              <a:t>T3.1.2 </a:t>
            </a:r>
            <a:r>
              <a:rPr lang="en-GB" sz="1400">
                <a:latin typeface="Open Sans"/>
                <a:ea typeface="Open Sans"/>
                <a:cs typeface="Open Sans"/>
                <a:sym typeface="Open Sans"/>
              </a:rPr>
              <a:t>Walk in my Shoes’  Programme</a:t>
            </a:r>
            <a:endParaRPr sz="1400">
              <a:latin typeface="Open Sans"/>
              <a:ea typeface="Open Sans"/>
              <a:cs typeface="Open Sans"/>
              <a:sym typeface="Open Sans"/>
            </a:endParaRPr>
          </a:p>
          <a:p>
            <a:pPr indent="457200" lvl="0" marL="457200" rtl="0" algn="l">
              <a:spcBef>
                <a:spcPts val="1600"/>
              </a:spcBef>
              <a:spcAft>
                <a:spcPts val="0"/>
              </a:spcAft>
              <a:buNone/>
            </a:pPr>
            <a:r>
              <a:rPr lang="en-GB" sz="1400">
                <a:latin typeface="Open Sans"/>
                <a:ea typeface="Open Sans"/>
                <a:cs typeface="Open Sans"/>
                <a:sym typeface="Open Sans"/>
              </a:rPr>
              <a:t>T3.1.2.1 </a:t>
            </a:r>
            <a:r>
              <a:rPr lang="en-GB" sz="1400">
                <a:latin typeface="Open Sans"/>
                <a:ea typeface="Open Sans"/>
                <a:cs typeface="Open Sans"/>
                <a:sym typeface="Open Sans"/>
              </a:rPr>
              <a:t>Identify  and secure funding or sponsorship to support the TY ‘programme</a:t>
            </a:r>
            <a:endParaRPr sz="1400">
              <a:latin typeface="Open Sans"/>
              <a:ea typeface="Open Sans"/>
              <a:cs typeface="Open Sans"/>
              <a:sym typeface="Open Sans"/>
            </a:endParaRPr>
          </a:p>
          <a:p>
            <a:pPr indent="0" lvl="0" marL="914400" rtl="0" algn="l">
              <a:spcBef>
                <a:spcPts val="1600"/>
              </a:spcBef>
              <a:spcAft>
                <a:spcPts val="0"/>
              </a:spcAft>
              <a:buNone/>
            </a:pPr>
            <a:r>
              <a:rPr lang="en-GB" sz="1400">
                <a:latin typeface="Open Sans"/>
                <a:ea typeface="Open Sans"/>
                <a:cs typeface="Open Sans"/>
                <a:sym typeface="Open Sans"/>
              </a:rPr>
              <a:t>T3.1.2.2  Recruit TY students for ‘Walk in My Shoes’ workshops to be delivered as part of ‘Creative Arts by People in Custody Prison Art’ exhibition programme  (Oct/Nov)</a:t>
            </a:r>
            <a:endParaRPr sz="1400">
              <a:latin typeface="Open Sans"/>
              <a:ea typeface="Open Sans"/>
              <a:cs typeface="Open Sans"/>
              <a:sym typeface="Open Sans"/>
            </a:endParaRPr>
          </a:p>
          <a:p>
            <a:pPr indent="0" lvl="0" marL="914400" rtl="0" algn="l">
              <a:spcBef>
                <a:spcPts val="1600"/>
              </a:spcBef>
              <a:spcAft>
                <a:spcPts val="0"/>
              </a:spcAft>
              <a:buNone/>
            </a:pPr>
            <a:r>
              <a:rPr lang="en-GB" sz="1400">
                <a:latin typeface="Open Sans"/>
                <a:ea typeface="Open Sans"/>
                <a:cs typeface="Open Sans"/>
                <a:sym typeface="Open Sans"/>
              </a:rPr>
              <a:t>T3.1.2.3 Plan and deliver ‘Walk in My Shoes’ workshop programme in partnership with Narrative 4</a:t>
            </a:r>
            <a:endParaRPr sz="1400">
              <a:latin typeface="Open Sans"/>
              <a:ea typeface="Open Sans"/>
              <a:cs typeface="Open Sans"/>
              <a:sym typeface="Open Sans"/>
            </a:endParaRPr>
          </a:p>
          <a:p>
            <a:pPr indent="0" lvl="0" marL="914400" rtl="0" algn="l">
              <a:spcBef>
                <a:spcPts val="1600"/>
              </a:spcBef>
              <a:spcAft>
                <a:spcPts val="0"/>
              </a:spcAft>
              <a:buNone/>
            </a:pPr>
            <a:r>
              <a:rPr lang="en-GB" sz="1400">
                <a:latin typeface="Open Sans"/>
                <a:ea typeface="Open Sans"/>
                <a:cs typeface="Open Sans"/>
                <a:sym typeface="Open Sans"/>
              </a:rPr>
              <a:t>T3.12.4  Document student </a:t>
            </a:r>
            <a:r>
              <a:rPr lang="en-GB" sz="1400">
                <a:latin typeface="Open Sans"/>
                <a:ea typeface="Open Sans"/>
                <a:cs typeface="Open Sans"/>
                <a:sym typeface="Open Sans"/>
              </a:rPr>
              <a:t>interactions</a:t>
            </a:r>
            <a:r>
              <a:rPr lang="en-GB" sz="1400">
                <a:latin typeface="Open Sans"/>
                <a:ea typeface="Open Sans"/>
                <a:cs typeface="Open Sans"/>
                <a:sym typeface="Open Sans"/>
              </a:rPr>
              <a:t> and responses to Prison artworks and their experiences in N4 workshop</a:t>
            </a:r>
            <a:endParaRPr sz="1400">
              <a:latin typeface="Open Sans"/>
              <a:ea typeface="Open Sans"/>
              <a:cs typeface="Open Sans"/>
              <a:sym typeface="Open Sans"/>
            </a:endParaRPr>
          </a:p>
          <a:p>
            <a:pPr indent="0" lvl="0" marL="0" rtl="0" algn="l">
              <a:spcBef>
                <a:spcPts val="1600"/>
              </a:spcBef>
              <a:spcAft>
                <a:spcPts val="1600"/>
              </a:spcAft>
              <a:buNone/>
            </a:pPr>
            <a:r>
              <a:t/>
            </a:r>
            <a:endParaRPr/>
          </a:p>
        </p:txBody>
      </p:sp>
      <p:sp>
        <p:nvSpPr>
          <p:cNvPr id="464" name="Google Shape;464;p6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465" name="Google Shape;465;p64"/>
          <p:cNvSpPr txBox="1"/>
          <p:nvPr>
            <p:ph type="title"/>
          </p:nvPr>
        </p:nvSpPr>
        <p:spPr>
          <a:xfrm>
            <a:off x="311700" y="2944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Education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5"/>
          <p:cNvSpPr txBox="1"/>
          <p:nvPr>
            <p:ph idx="1" type="body"/>
          </p:nvPr>
        </p:nvSpPr>
        <p:spPr>
          <a:xfrm>
            <a:off x="311700" y="1536625"/>
            <a:ext cx="86949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t>Responsible</a:t>
            </a:r>
            <a:r>
              <a:rPr lang="en-GB" sz="1400">
                <a:solidFill>
                  <a:schemeClr val="dk1"/>
                </a:solidFill>
                <a:latin typeface="Open Sans"/>
                <a:ea typeface="Open Sans"/>
                <a:cs typeface="Open Sans"/>
                <a:sym typeface="Open Sans"/>
              </a:rPr>
              <a:t>: Jill</a:t>
            </a:r>
            <a:r>
              <a:rPr b="1" lang="en-GB"/>
              <a:t> Timeline:</a:t>
            </a:r>
            <a:r>
              <a:rPr lang="en-GB" sz="1400">
                <a:solidFill>
                  <a:schemeClr val="dk1"/>
                </a:solidFill>
                <a:latin typeface="Open Sans"/>
                <a:ea typeface="Open Sans"/>
                <a:cs typeface="Open Sans"/>
                <a:sym typeface="Open Sans"/>
              </a:rPr>
              <a:t>: 2019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LCC&amp;C and grant funding</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solidFill>
                  <a:schemeClr val="dk1"/>
                </a:solidFill>
                <a:latin typeface="Open Sans"/>
                <a:ea typeface="Open Sans"/>
                <a:cs typeface="Open Sans"/>
                <a:sym typeface="Open Sans"/>
              </a:rPr>
              <a:t>T3.2  Set up joint service with Limerick Museum and Limerick City Art Gallery as a pilot</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	T3.2.1   Source funding against proposal - Q1</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	T3.2.1   Develop pilot project plan with Limerick Museum, Limerick Gallery, Limerick Library Q2</a:t>
            </a:r>
            <a:endParaRPr sz="1400">
              <a:solidFill>
                <a:schemeClr val="dk1"/>
              </a:solidFill>
              <a:latin typeface="Open Sans"/>
              <a:ea typeface="Open Sans"/>
              <a:cs typeface="Open Sans"/>
              <a:sym typeface="Open Sans"/>
            </a:endParaRPr>
          </a:p>
          <a:p>
            <a:pPr indent="0" lvl="0" marL="457200" rtl="0" algn="l">
              <a:spcBef>
                <a:spcPts val="1600"/>
              </a:spcBef>
              <a:spcAft>
                <a:spcPts val="0"/>
              </a:spcAft>
              <a:buNone/>
            </a:pPr>
            <a:r>
              <a:rPr lang="en-GB" sz="1400">
                <a:solidFill>
                  <a:schemeClr val="dk1"/>
                </a:solidFill>
                <a:latin typeface="Open Sans"/>
                <a:ea typeface="Open Sans"/>
                <a:cs typeface="Open Sans"/>
                <a:sym typeface="Open Sans"/>
              </a:rPr>
              <a:t>T3.2.3    Implement plan: recruit educator, create final programme, gain traction from schools &amp; 	lifelong learners Q3</a:t>
            </a:r>
            <a:endParaRPr sz="1400">
              <a:solidFill>
                <a:schemeClr val="dk1"/>
              </a:solidFill>
              <a:latin typeface="Open Sans"/>
              <a:ea typeface="Open Sans"/>
              <a:cs typeface="Open Sans"/>
              <a:sym typeface="Open Sans"/>
            </a:endParaRPr>
          </a:p>
          <a:p>
            <a:pPr indent="0" lvl="0" marL="457200" rtl="0" algn="l">
              <a:spcBef>
                <a:spcPts val="1600"/>
              </a:spcBef>
              <a:spcAft>
                <a:spcPts val="0"/>
              </a:spcAft>
              <a:buNone/>
            </a:pPr>
            <a:r>
              <a:rPr lang="en-GB" sz="1400">
                <a:solidFill>
                  <a:schemeClr val="dk1"/>
                </a:solidFill>
                <a:latin typeface="Open Sans"/>
                <a:ea typeface="Open Sans"/>
                <a:cs typeface="Open Sans"/>
                <a:sym typeface="Open Sans"/>
              </a:rPr>
              <a:t>T3.2.4    Run pilot Q4</a:t>
            </a:r>
            <a:endParaRPr sz="1400">
              <a:solidFill>
                <a:schemeClr val="dk1"/>
              </a:solidFill>
              <a:latin typeface="Open Sans"/>
              <a:ea typeface="Open Sans"/>
              <a:cs typeface="Open Sans"/>
              <a:sym typeface="Open Sans"/>
            </a:endParaRPr>
          </a:p>
          <a:p>
            <a:pPr indent="0" lvl="0" marL="457200" rtl="0" algn="l">
              <a:spcBef>
                <a:spcPts val="1600"/>
              </a:spcBef>
              <a:spcAft>
                <a:spcPts val="0"/>
              </a:spcAft>
              <a:buNone/>
            </a:pPr>
            <a:r>
              <a:rPr lang="en-GB" sz="1400">
                <a:solidFill>
                  <a:schemeClr val="dk1"/>
                </a:solidFill>
                <a:latin typeface="Open Sans"/>
                <a:ea typeface="Open Sans"/>
                <a:cs typeface="Open Sans"/>
                <a:sym typeface="Open Sans"/>
              </a:rPr>
              <a:t>T3.2.5    Evaluate pilot Q4</a:t>
            </a:r>
            <a:endParaRPr sz="1400">
              <a:solidFill>
                <a:schemeClr val="dk1"/>
              </a:solidFill>
              <a:latin typeface="Open Sans"/>
              <a:ea typeface="Open Sans"/>
              <a:cs typeface="Open Sans"/>
              <a:sym typeface="Open Sans"/>
            </a:endParaRPr>
          </a:p>
          <a:p>
            <a:pPr indent="0" lvl="0" marL="45720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1600"/>
              </a:spcAft>
              <a:buClr>
                <a:schemeClr val="dk1"/>
              </a:buClr>
              <a:buSzPts val="1100"/>
              <a:buFont typeface="Arial"/>
              <a:buNone/>
            </a:pPr>
            <a:r>
              <a:rPr lang="en-GB" sz="1400">
                <a:solidFill>
                  <a:schemeClr val="dk1"/>
                </a:solidFill>
                <a:latin typeface="Open Sans"/>
                <a:ea typeface="Open Sans"/>
                <a:cs typeface="Open Sans"/>
                <a:sym typeface="Open Sans"/>
              </a:rPr>
              <a:t>. </a:t>
            </a:r>
            <a:endParaRPr sz="1400">
              <a:solidFill>
                <a:schemeClr val="dk1"/>
              </a:solidFill>
              <a:latin typeface="Open Sans"/>
              <a:ea typeface="Open Sans"/>
              <a:cs typeface="Open Sans"/>
              <a:sym typeface="Open Sans"/>
            </a:endParaRPr>
          </a:p>
        </p:txBody>
      </p:sp>
      <p:sp>
        <p:nvSpPr>
          <p:cNvPr id="471" name="Google Shape;471;p65"/>
          <p:cNvSpPr txBox="1"/>
          <p:nvPr>
            <p:ph type="title"/>
          </p:nvPr>
        </p:nvSpPr>
        <p:spPr>
          <a:xfrm>
            <a:off x="311700" y="4526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Education </a:t>
            </a:r>
            <a:endParaRPr/>
          </a:p>
        </p:txBody>
      </p:sp>
      <p:sp>
        <p:nvSpPr>
          <p:cNvPr id="472" name="Google Shape;472;p6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6"/>
          <p:cNvSpPr txBox="1"/>
          <p:nvPr>
            <p:ph idx="1" type="body"/>
          </p:nvPr>
        </p:nvSpPr>
        <p:spPr>
          <a:xfrm>
            <a:off x="241300" y="1264625"/>
            <a:ext cx="8520600" cy="5477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l">
              <a:lnSpc>
                <a:spcPct val="100000"/>
              </a:lnSpc>
              <a:spcBef>
                <a:spcPts val="1200"/>
              </a:spcBef>
              <a:spcAft>
                <a:spcPts val="0"/>
              </a:spcAft>
              <a:buNone/>
            </a:pPr>
            <a:r>
              <a:rPr lang="en-GB" sz="1600">
                <a:solidFill>
                  <a:schemeClr val="dk1"/>
                </a:solidFill>
                <a:latin typeface="Open Sans"/>
                <a:ea typeface="Open Sans"/>
                <a:cs typeface="Open Sans"/>
                <a:sym typeface="Open Sans"/>
              </a:rPr>
              <a:t>T2.8 CPD in Junk Kouture for Post Primary Schools Art Teachers</a:t>
            </a:r>
            <a:endParaRPr i="1" sz="1600">
              <a:solidFill>
                <a:schemeClr val="dk1"/>
              </a:solidFill>
              <a:latin typeface="Open Sans"/>
              <a:ea typeface="Open Sans"/>
              <a:cs typeface="Open Sans"/>
              <a:sym typeface="Open Sans"/>
            </a:endParaRPr>
          </a:p>
          <a:p>
            <a:pPr indent="0" lvl="0" marL="0" rtl="0" algn="l">
              <a:lnSpc>
                <a:spcPct val="100000"/>
              </a:lnSpc>
              <a:spcBef>
                <a:spcPts val="1200"/>
              </a:spcBef>
              <a:spcAft>
                <a:spcPts val="0"/>
              </a:spcAft>
              <a:buClr>
                <a:schemeClr val="dk1"/>
              </a:buClr>
              <a:buSzPts val="1100"/>
              <a:buFont typeface="Arial"/>
              <a:buNone/>
            </a:pPr>
            <a:r>
              <a:rPr lang="en-GB" sz="1600">
                <a:solidFill>
                  <a:schemeClr val="dk1"/>
                </a:solidFill>
                <a:latin typeface="Open Sans"/>
                <a:ea typeface="Open Sans"/>
                <a:cs typeface="Open Sans"/>
                <a:sym typeface="Open Sans"/>
              </a:rPr>
              <a:t>Budget:  via the Art Teachers Association of Ireland ( ATAI) </a:t>
            </a:r>
            <a:endParaRPr sz="1600">
              <a:solidFill>
                <a:schemeClr val="dk1"/>
              </a:solidFill>
              <a:latin typeface="Open Sans"/>
              <a:ea typeface="Open Sans"/>
              <a:cs typeface="Open Sans"/>
              <a:sym typeface="Open Sans"/>
            </a:endParaRPr>
          </a:p>
          <a:p>
            <a:pPr indent="0" lvl="0" marL="0" rtl="0" algn="l">
              <a:lnSpc>
                <a:spcPct val="100000"/>
              </a:lnSpc>
              <a:spcBef>
                <a:spcPts val="1200"/>
              </a:spcBef>
              <a:spcAft>
                <a:spcPts val="0"/>
              </a:spcAft>
              <a:buNone/>
            </a:pPr>
            <a:r>
              <a:rPr lang="en-GB" sz="1600">
                <a:solidFill>
                  <a:schemeClr val="dk1"/>
                </a:solidFill>
                <a:latin typeface="Open Sans"/>
                <a:ea typeface="Open Sans"/>
                <a:cs typeface="Open Sans"/>
                <a:sym typeface="Open Sans"/>
              </a:rPr>
              <a:t>Date: Saturday in September ( 09.30am to 4pm)</a:t>
            </a:r>
            <a:endParaRPr sz="1600">
              <a:solidFill>
                <a:schemeClr val="dk1"/>
              </a:solidFill>
              <a:latin typeface="Open Sans"/>
              <a:ea typeface="Open Sans"/>
              <a:cs typeface="Open Sans"/>
              <a:sym typeface="Open Sans"/>
            </a:endParaRPr>
          </a:p>
          <a:p>
            <a:pPr indent="0" lvl="0" marL="0" rtl="0" algn="l">
              <a:spcBef>
                <a:spcPts val="1200"/>
              </a:spcBef>
              <a:spcAft>
                <a:spcPts val="0"/>
              </a:spcAft>
              <a:buNone/>
            </a:pPr>
            <a:r>
              <a:rPr lang="en-GB" sz="1400">
                <a:latin typeface="Open Sans"/>
                <a:ea typeface="Open Sans"/>
                <a:cs typeface="Open Sans"/>
                <a:sym typeface="Open Sans"/>
              </a:rPr>
              <a:t>T2.8.1  Prepare and issue contact to Ruth Duignan for workshop planning and delivery</a:t>
            </a:r>
            <a:endParaRPr sz="1400">
              <a:latin typeface="Open Sans"/>
              <a:ea typeface="Open Sans"/>
              <a:cs typeface="Open Sans"/>
              <a:sym typeface="Open Sans"/>
            </a:endParaRPr>
          </a:p>
          <a:p>
            <a:pPr indent="0" lvl="0" marL="0" rtl="0" algn="l">
              <a:spcBef>
                <a:spcPts val="1600"/>
              </a:spcBef>
              <a:spcAft>
                <a:spcPts val="0"/>
              </a:spcAft>
              <a:buNone/>
            </a:pPr>
            <a:r>
              <a:rPr lang="en-GB" sz="1400">
                <a:latin typeface="Open Sans"/>
                <a:ea typeface="Open Sans"/>
                <a:cs typeface="Open Sans"/>
                <a:sym typeface="Open Sans"/>
              </a:rPr>
              <a:t>T2.8.2 Agree with Ruth how the CPD will link to the Collection</a:t>
            </a:r>
            <a:endParaRPr sz="1400">
              <a:latin typeface="Open Sans"/>
              <a:ea typeface="Open Sans"/>
              <a:cs typeface="Open Sans"/>
              <a:sym typeface="Open Sans"/>
            </a:endParaRPr>
          </a:p>
          <a:p>
            <a:pPr indent="0" lvl="0" marL="0" rtl="0" algn="l">
              <a:spcBef>
                <a:spcPts val="1600"/>
              </a:spcBef>
              <a:spcAft>
                <a:spcPts val="0"/>
              </a:spcAft>
              <a:buNone/>
            </a:pPr>
            <a:r>
              <a:rPr lang="en-GB" sz="1400">
                <a:latin typeface="Open Sans"/>
                <a:ea typeface="Open Sans"/>
                <a:cs typeface="Open Sans"/>
                <a:sym typeface="Open Sans"/>
              </a:rPr>
              <a:t>T2.8.3  Revise the 2018 Junk Kouture information produced last year on Key Skills and Statements of </a:t>
            </a:r>
            <a:r>
              <a:rPr lang="en-GB" sz="1400">
                <a:latin typeface="Open Sans"/>
                <a:ea typeface="Open Sans"/>
                <a:cs typeface="Open Sans"/>
                <a:sym typeface="Open Sans"/>
              </a:rPr>
              <a:t>Learning</a:t>
            </a:r>
            <a:r>
              <a:rPr lang="en-GB" sz="1400">
                <a:latin typeface="Open Sans"/>
                <a:ea typeface="Open Sans"/>
                <a:cs typeface="Open Sans"/>
                <a:sym typeface="Open Sans"/>
              </a:rPr>
              <a:t> and update where necessary.</a:t>
            </a:r>
            <a:endParaRPr sz="1400">
              <a:latin typeface="Open Sans"/>
              <a:ea typeface="Open Sans"/>
              <a:cs typeface="Open Sans"/>
              <a:sym typeface="Open Sans"/>
            </a:endParaRPr>
          </a:p>
          <a:p>
            <a:pPr indent="0" lvl="0" marL="0" rtl="0" algn="l">
              <a:spcBef>
                <a:spcPts val="1600"/>
              </a:spcBef>
              <a:spcAft>
                <a:spcPts val="0"/>
              </a:spcAft>
              <a:buNone/>
            </a:pPr>
            <a:r>
              <a:rPr lang="en-GB" sz="1400">
                <a:latin typeface="Open Sans"/>
                <a:ea typeface="Open Sans"/>
                <a:cs typeface="Open Sans"/>
                <a:sym typeface="Open Sans"/>
              </a:rPr>
              <a:t>T2.8.4 Use this information to produce a promotional poster and send to ATAI for </a:t>
            </a:r>
            <a:r>
              <a:rPr lang="en-GB" sz="1400">
                <a:latin typeface="Open Sans"/>
                <a:ea typeface="Open Sans"/>
                <a:cs typeface="Open Sans"/>
                <a:sym typeface="Open Sans"/>
              </a:rPr>
              <a:t>circulation</a:t>
            </a:r>
            <a:r>
              <a:rPr lang="en-GB" sz="1400">
                <a:latin typeface="Open Sans"/>
                <a:ea typeface="Open Sans"/>
                <a:cs typeface="Open Sans"/>
                <a:sym typeface="Open Sans"/>
              </a:rPr>
              <a:t> to their members</a:t>
            </a:r>
            <a:endParaRPr sz="1400">
              <a:latin typeface="Open Sans"/>
              <a:ea typeface="Open Sans"/>
              <a:cs typeface="Open Sans"/>
              <a:sym typeface="Open Sans"/>
            </a:endParaRPr>
          </a:p>
          <a:p>
            <a:pPr indent="0" lvl="0" marL="0" rtl="0" algn="l">
              <a:spcBef>
                <a:spcPts val="1600"/>
              </a:spcBef>
              <a:spcAft>
                <a:spcPts val="0"/>
              </a:spcAft>
              <a:buNone/>
            </a:pPr>
            <a:r>
              <a:rPr lang="en-GB" sz="1400">
                <a:latin typeface="Open Sans"/>
                <a:ea typeface="Open Sans"/>
                <a:cs typeface="Open Sans"/>
                <a:sym typeface="Open Sans"/>
              </a:rPr>
              <a:t>T2.8.5 Manage bookings</a:t>
            </a:r>
            <a:endParaRPr sz="1400">
              <a:latin typeface="Open Sans"/>
              <a:ea typeface="Open Sans"/>
              <a:cs typeface="Open Sans"/>
              <a:sym typeface="Open Sans"/>
            </a:endParaRPr>
          </a:p>
          <a:p>
            <a:pPr indent="0" lvl="0" marL="0" rtl="0" algn="l">
              <a:spcBef>
                <a:spcPts val="1600"/>
              </a:spcBef>
              <a:spcAft>
                <a:spcPts val="0"/>
              </a:spcAft>
              <a:buNone/>
            </a:pPr>
            <a:r>
              <a:rPr lang="en-GB" sz="1400">
                <a:latin typeface="Open Sans"/>
                <a:ea typeface="Open Sans"/>
                <a:cs typeface="Open Sans"/>
                <a:sym typeface="Open Sans"/>
              </a:rPr>
              <a:t>T2.8.6 Confirm catering with the Hunt Cafe</a:t>
            </a:r>
            <a:endParaRPr sz="1400">
              <a:latin typeface="Open Sans"/>
              <a:ea typeface="Open Sans"/>
              <a:cs typeface="Open Sans"/>
              <a:sym typeface="Open Sans"/>
            </a:endParaRPr>
          </a:p>
          <a:p>
            <a:pPr indent="0" lvl="0" marL="0" rtl="0" algn="l">
              <a:spcBef>
                <a:spcPts val="1600"/>
              </a:spcBef>
              <a:spcAft>
                <a:spcPts val="1600"/>
              </a:spcAft>
              <a:buNone/>
            </a:pPr>
            <a:r>
              <a:rPr lang="en-GB" sz="1400">
                <a:latin typeface="Open Sans"/>
                <a:ea typeface="Open Sans"/>
                <a:cs typeface="Open Sans"/>
                <a:sym typeface="Open Sans"/>
              </a:rPr>
              <a:t>T2.8.7  Gather written evaluation and visually document this workshop </a:t>
            </a:r>
            <a:endParaRPr sz="1400">
              <a:latin typeface="Open Sans"/>
              <a:ea typeface="Open Sans"/>
              <a:cs typeface="Open Sans"/>
              <a:sym typeface="Open Sans"/>
            </a:endParaRPr>
          </a:p>
        </p:txBody>
      </p:sp>
      <p:sp>
        <p:nvSpPr>
          <p:cNvPr id="478" name="Google Shape;478;p6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479" name="Google Shape;479;p66"/>
          <p:cNvSpPr txBox="1"/>
          <p:nvPr>
            <p:ph type="title"/>
          </p:nvPr>
        </p:nvSpPr>
        <p:spPr>
          <a:xfrm>
            <a:off x="450625" y="132375"/>
            <a:ext cx="8381700" cy="8730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Education</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7"/>
          <p:cNvSpPr txBox="1"/>
          <p:nvPr>
            <p:ph type="title"/>
          </p:nvPr>
        </p:nvSpPr>
        <p:spPr>
          <a:xfrm>
            <a:off x="235500" y="200950"/>
            <a:ext cx="85968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BF9000"/>
                </a:solidFill>
              </a:rPr>
              <a:t>Priority 2: Public Engagement - Education  </a:t>
            </a:r>
            <a:endParaRPr>
              <a:solidFill>
                <a:srgbClr val="BF9000"/>
              </a:solidFill>
            </a:endParaRPr>
          </a:p>
        </p:txBody>
      </p:sp>
      <p:sp>
        <p:nvSpPr>
          <p:cNvPr id="485" name="Google Shape;485;p67"/>
          <p:cNvSpPr txBox="1"/>
          <p:nvPr>
            <p:ph idx="1" type="body"/>
          </p:nvPr>
        </p:nvSpPr>
        <p:spPr>
          <a:xfrm>
            <a:off x="358050" y="1065425"/>
            <a:ext cx="8663100" cy="5152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600">
                <a:solidFill>
                  <a:schemeClr val="dk1"/>
                </a:solidFill>
                <a:latin typeface="Open Sans"/>
                <a:ea typeface="Open Sans"/>
                <a:cs typeface="Open Sans"/>
                <a:sym typeface="Open Sans"/>
              </a:rPr>
              <a:t>T3.3  </a:t>
            </a:r>
            <a:r>
              <a:rPr b="1" lang="en-GB" sz="1600">
                <a:solidFill>
                  <a:schemeClr val="dk1"/>
                </a:solidFill>
                <a:latin typeface="Open Sans"/>
                <a:ea typeface="Open Sans"/>
                <a:cs typeface="Open Sans"/>
                <a:sym typeface="Open Sans"/>
              </a:rPr>
              <a:t>Lavery, Osborne</a:t>
            </a:r>
            <a:r>
              <a:rPr lang="en-GB" sz="1600">
                <a:solidFill>
                  <a:schemeClr val="dk1"/>
                </a:solidFill>
                <a:latin typeface="Open Sans"/>
                <a:ea typeface="Open Sans"/>
                <a:cs typeface="Open Sans"/>
                <a:sym typeface="Open Sans"/>
              </a:rPr>
              <a:t> </a:t>
            </a:r>
            <a:r>
              <a:rPr b="1" lang="en-GB" sz="1600">
                <a:solidFill>
                  <a:schemeClr val="dk1"/>
                </a:solidFill>
                <a:latin typeface="Open Sans"/>
                <a:ea typeface="Open Sans"/>
                <a:cs typeface="Open Sans"/>
                <a:sym typeface="Open Sans"/>
              </a:rPr>
              <a:t>Symposium  Timeline</a:t>
            </a:r>
            <a:r>
              <a:rPr lang="en-GB" sz="1600">
                <a:solidFill>
                  <a:schemeClr val="dk1"/>
                </a:solidFill>
                <a:latin typeface="Open Sans"/>
                <a:ea typeface="Open Sans"/>
                <a:cs typeface="Open Sans"/>
                <a:sym typeface="Open Sans"/>
              </a:rPr>
              <a:t>: Jan to  June 2019 Budget:  TBC  </a:t>
            </a:r>
            <a:endParaRPr sz="16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600">
              <a:solidFill>
                <a:schemeClr val="dk1"/>
              </a:solidFill>
              <a:latin typeface="Open Sans"/>
              <a:ea typeface="Open Sans"/>
              <a:cs typeface="Open Sans"/>
              <a:sym typeface="Open Sans"/>
            </a:endParaRPr>
          </a:p>
          <a:p>
            <a:pPr indent="457200" lvl="0" marL="0" rtl="0" algn="l">
              <a:lnSpc>
                <a:spcPct val="150000"/>
              </a:lnSpc>
              <a:spcBef>
                <a:spcPts val="0"/>
              </a:spcBef>
              <a:spcAft>
                <a:spcPts val="0"/>
              </a:spcAft>
              <a:buNone/>
            </a:pPr>
            <a:r>
              <a:rPr lang="en-GB" sz="1400">
                <a:solidFill>
                  <a:schemeClr val="dk1"/>
                </a:solidFill>
                <a:latin typeface="Open Sans"/>
                <a:ea typeface="Open Sans"/>
                <a:cs typeface="Open Sans"/>
                <a:sym typeface="Open Sans"/>
              </a:rPr>
              <a:t>T3.3.1 Work out Budget and secure funding to cover speakers fees/ expenses </a:t>
            </a:r>
            <a:endParaRPr sz="1400">
              <a:solidFill>
                <a:schemeClr val="dk1"/>
              </a:solidFill>
              <a:latin typeface="Open Sans"/>
              <a:ea typeface="Open Sans"/>
              <a:cs typeface="Open Sans"/>
              <a:sym typeface="Open Sans"/>
            </a:endParaRPr>
          </a:p>
          <a:p>
            <a:pPr indent="457200" lvl="0" marL="457200" rtl="0" algn="l">
              <a:lnSpc>
                <a:spcPct val="150000"/>
              </a:lnSpc>
              <a:spcBef>
                <a:spcPts val="0"/>
              </a:spcBef>
              <a:spcAft>
                <a:spcPts val="0"/>
              </a:spcAft>
              <a:buNone/>
            </a:pPr>
            <a:r>
              <a:rPr lang="en-GB" sz="1400">
                <a:solidFill>
                  <a:schemeClr val="dk1"/>
                </a:solidFill>
                <a:latin typeface="Open Sans"/>
                <a:ea typeface="Open Sans"/>
                <a:cs typeface="Open Sans"/>
                <a:sym typeface="Open Sans"/>
              </a:rPr>
              <a:t>( Creative Ireland?)</a:t>
            </a:r>
            <a:endParaRPr sz="1400">
              <a:solidFill>
                <a:schemeClr val="dk1"/>
              </a:solidFill>
              <a:latin typeface="Open Sans"/>
              <a:ea typeface="Open Sans"/>
              <a:cs typeface="Open Sans"/>
              <a:sym typeface="Open Sans"/>
            </a:endParaRPr>
          </a:p>
          <a:p>
            <a:pPr indent="457200" lvl="0" marL="0" rtl="0" algn="l">
              <a:lnSpc>
                <a:spcPct val="15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T3.3.2  Confirm Symposium date in June and schedule with speakers, book the Captains’ Room </a:t>
            </a:r>
            <a:endParaRPr sz="1400">
              <a:solidFill>
                <a:schemeClr val="dk1"/>
              </a:solidFill>
              <a:latin typeface="Open Sans"/>
              <a:ea typeface="Open Sans"/>
              <a:cs typeface="Open Sans"/>
              <a:sym typeface="Open Sans"/>
            </a:endParaRPr>
          </a:p>
          <a:p>
            <a:pPr indent="0" lvl="0" marL="457200" rtl="0" algn="l">
              <a:lnSpc>
                <a:spcPct val="150000"/>
              </a:lnSpc>
              <a:spcBef>
                <a:spcPts val="0"/>
              </a:spcBef>
              <a:spcAft>
                <a:spcPts val="0"/>
              </a:spcAft>
              <a:buNone/>
            </a:pPr>
            <a:r>
              <a:rPr lang="en-GB" sz="1400">
                <a:solidFill>
                  <a:schemeClr val="dk1"/>
                </a:solidFill>
                <a:latin typeface="Open Sans"/>
                <a:ea typeface="Open Sans"/>
                <a:cs typeface="Open Sans"/>
                <a:sym typeface="Open Sans"/>
              </a:rPr>
              <a:t>T3.3.3 Create Event Brief to include:</a:t>
            </a:r>
            <a:endParaRPr sz="1400">
              <a:solidFill>
                <a:schemeClr val="dk1"/>
              </a:solidFill>
              <a:latin typeface="Open Sans"/>
              <a:ea typeface="Open Sans"/>
              <a:cs typeface="Open Sans"/>
              <a:sym typeface="Open Sans"/>
            </a:endParaRPr>
          </a:p>
          <a:p>
            <a:pPr indent="0" lvl="0" marL="914400" rtl="0" algn="l">
              <a:lnSpc>
                <a:spcPct val="150000"/>
              </a:lnSpc>
              <a:spcBef>
                <a:spcPts val="0"/>
              </a:spcBef>
              <a:spcAft>
                <a:spcPts val="0"/>
              </a:spcAft>
              <a:buNone/>
            </a:pPr>
            <a:r>
              <a:rPr lang="en-GB" sz="1400">
                <a:solidFill>
                  <a:schemeClr val="dk1"/>
                </a:solidFill>
                <a:latin typeface="Open Sans"/>
                <a:ea typeface="Open Sans"/>
                <a:cs typeface="Open Sans"/>
                <a:sym typeface="Open Sans"/>
              </a:rPr>
              <a:t>Book hotel accomodation for speakers, Obtain speaker bios and abstracts for Symposium publicity materials, confirm IT speaker needs, catering with Hunt Cafe, Interns to prepare Symposium packs, Room setup for event ( including IT), Agree ticket pricing for </a:t>
            </a:r>
            <a:r>
              <a:rPr lang="en-GB" sz="1400">
                <a:solidFill>
                  <a:schemeClr val="dk1"/>
                </a:solidFill>
                <a:latin typeface="Open Sans"/>
                <a:ea typeface="Open Sans"/>
                <a:cs typeface="Open Sans"/>
                <a:sym typeface="Open Sans"/>
              </a:rPr>
              <a:t>Docents</a:t>
            </a:r>
            <a:r>
              <a:rPr lang="en-GB" sz="1400">
                <a:solidFill>
                  <a:schemeClr val="dk1"/>
                </a:solidFill>
                <a:latin typeface="Open Sans"/>
                <a:ea typeface="Open Sans"/>
                <a:cs typeface="Open Sans"/>
                <a:sym typeface="Open Sans"/>
              </a:rPr>
              <a:t>, Friends, General Public, students  and issue invites to VIPs</a:t>
            </a:r>
            <a:endParaRPr sz="1400">
              <a:solidFill>
                <a:schemeClr val="dk1"/>
              </a:solidFill>
              <a:latin typeface="Open Sans"/>
              <a:ea typeface="Open Sans"/>
              <a:cs typeface="Open Sans"/>
              <a:sym typeface="Open Sans"/>
            </a:endParaRPr>
          </a:p>
          <a:p>
            <a:pPr indent="457200" lvl="0" marL="457200" rtl="0" algn="l">
              <a:lnSpc>
                <a:spcPct val="150000"/>
              </a:lnSpc>
              <a:spcBef>
                <a:spcPts val="0"/>
              </a:spcBef>
              <a:spcAft>
                <a:spcPts val="0"/>
              </a:spcAft>
              <a:buNone/>
            </a:pPr>
            <a:r>
              <a:rPr lang="en-GB" sz="1400">
                <a:solidFill>
                  <a:schemeClr val="dk1"/>
                </a:solidFill>
                <a:latin typeface="Open Sans"/>
                <a:ea typeface="Open Sans"/>
                <a:cs typeface="Open Sans"/>
                <a:sym typeface="Open Sans"/>
              </a:rPr>
              <a:t>Liaison with Marketing to design and circulate  publicity materials  targeting key audiences</a:t>
            </a:r>
            <a:endParaRPr sz="1400">
              <a:solidFill>
                <a:schemeClr val="dk1"/>
              </a:solidFill>
              <a:latin typeface="Open Sans"/>
              <a:ea typeface="Open Sans"/>
              <a:cs typeface="Open Sans"/>
              <a:sym typeface="Open Sans"/>
            </a:endParaRPr>
          </a:p>
          <a:p>
            <a:pPr indent="0" lvl="0" marL="914400" rtl="0" algn="l">
              <a:lnSpc>
                <a:spcPct val="150000"/>
              </a:lnSpc>
              <a:spcBef>
                <a:spcPts val="0"/>
              </a:spcBef>
              <a:spcAft>
                <a:spcPts val="0"/>
              </a:spcAft>
              <a:buNone/>
            </a:pPr>
            <a:r>
              <a:t/>
            </a:r>
            <a:endParaRPr sz="1400">
              <a:solidFill>
                <a:schemeClr val="dk1"/>
              </a:solidFill>
              <a:latin typeface="Open Sans"/>
              <a:ea typeface="Open Sans"/>
              <a:cs typeface="Open Sans"/>
              <a:sym typeface="Open Sans"/>
            </a:endParaRPr>
          </a:p>
          <a:p>
            <a:pPr indent="0" lvl="0" marL="457200" rtl="0" algn="l">
              <a:lnSpc>
                <a:spcPct val="150000"/>
              </a:lnSpc>
              <a:spcBef>
                <a:spcPts val="0"/>
              </a:spcBef>
              <a:spcAft>
                <a:spcPts val="0"/>
              </a:spcAft>
              <a:buNone/>
            </a:pPr>
            <a:r>
              <a:rPr lang="en-GB" sz="1400">
                <a:solidFill>
                  <a:schemeClr val="dk1"/>
                </a:solidFill>
                <a:latin typeface="Open Sans"/>
                <a:ea typeface="Open Sans"/>
                <a:cs typeface="Open Sans"/>
                <a:sym typeface="Open Sans"/>
              </a:rPr>
              <a:t>T3.3.4 Request Front of house staff  manage Symposium bookings via online booking system - connected to EPOS,  and Front of House ticket sales.  Front of house to manage bookings.and Interns to oversee Symposium registration on the day</a:t>
            </a:r>
            <a:endParaRPr sz="1400">
              <a:solidFill>
                <a:schemeClr val="dk1"/>
              </a:solidFill>
              <a:latin typeface="Open Sans"/>
              <a:ea typeface="Open Sans"/>
              <a:cs typeface="Open Sans"/>
              <a:sym typeface="Open Sans"/>
            </a:endParaRPr>
          </a:p>
          <a:p>
            <a:pPr indent="457200" lvl="0" marL="0" rtl="0" algn="l">
              <a:lnSpc>
                <a:spcPct val="150000"/>
              </a:lnSpc>
              <a:spcBef>
                <a:spcPts val="0"/>
              </a:spcBef>
              <a:spcAft>
                <a:spcPts val="0"/>
              </a:spcAft>
              <a:buNone/>
            </a:pPr>
            <a:r>
              <a:t/>
            </a:r>
            <a:endParaRPr sz="1400">
              <a:solidFill>
                <a:schemeClr val="dk1"/>
              </a:solidFill>
              <a:latin typeface="Open Sans"/>
              <a:ea typeface="Open Sans"/>
              <a:cs typeface="Open Sans"/>
              <a:sym typeface="Open Sans"/>
            </a:endParaRPr>
          </a:p>
          <a:p>
            <a:pPr indent="457200" lvl="0" marL="0" rtl="0" algn="l">
              <a:lnSpc>
                <a:spcPct val="150000"/>
              </a:lnSpc>
              <a:spcBef>
                <a:spcPts val="0"/>
              </a:spcBef>
              <a:spcAft>
                <a:spcPts val="0"/>
              </a:spcAft>
              <a:buNone/>
            </a:pPr>
            <a:r>
              <a:t/>
            </a:r>
            <a:endParaRPr sz="14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457200" lvl="0" marL="0" rtl="0" algn="l">
              <a:lnSpc>
                <a:spcPct val="150000"/>
              </a:lnSpc>
              <a:spcBef>
                <a:spcPts val="0"/>
              </a:spcBef>
              <a:spcAft>
                <a:spcPts val="0"/>
              </a:spcAft>
              <a:buNone/>
            </a:pPr>
            <a:r>
              <a:t/>
            </a:r>
            <a:endParaRPr sz="1400">
              <a:solidFill>
                <a:schemeClr val="dk1"/>
              </a:solidFill>
              <a:latin typeface="Open Sans"/>
              <a:ea typeface="Open Sans"/>
              <a:cs typeface="Open Sans"/>
              <a:sym typeface="Open Sans"/>
            </a:endParaRPr>
          </a:p>
          <a:p>
            <a:pPr indent="457200" lvl="0" marL="0" rtl="0" algn="l">
              <a:lnSpc>
                <a:spcPct val="150000"/>
              </a:lnSpc>
              <a:spcBef>
                <a:spcPts val="0"/>
              </a:spcBef>
              <a:spcAft>
                <a:spcPts val="0"/>
              </a:spcAft>
              <a:buNone/>
            </a:pPr>
            <a:r>
              <a:t/>
            </a:r>
            <a:endParaRPr sz="14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4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486" name="Google Shape;486;p6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8"/>
          <p:cNvSpPr txBox="1"/>
          <p:nvPr>
            <p:ph idx="1" type="body"/>
          </p:nvPr>
        </p:nvSpPr>
        <p:spPr>
          <a:xfrm>
            <a:off x="273600" y="964450"/>
            <a:ext cx="8520600" cy="5893500"/>
          </a:xfrm>
          <a:prstGeom prst="rect">
            <a:avLst/>
          </a:prstGeom>
        </p:spPr>
        <p:txBody>
          <a:bodyPr anchorCtr="0" anchor="t" bIns="91425" lIns="91425" spcFirstLastPara="1" rIns="91425" wrap="square" tIns="91425">
            <a:noAutofit/>
          </a:bodyPr>
          <a:lstStyle/>
          <a:p>
            <a:pPr indent="269999" lvl="0" marL="0" rtl="0" algn="l">
              <a:lnSpc>
                <a:spcPct val="100000"/>
              </a:lnSpc>
              <a:spcBef>
                <a:spcPts val="0"/>
              </a:spcBef>
              <a:spcAft>
                <a:spcPts val="0"/>
              </a:spcAft>
              <a:buClr>
                <a:schemeClr val="dk1"/>
              </a:buClr>
              <a:buSzPts val="1100"/>
              <a:buFont typeface="Arial"/>
              <a:buNone/>
            </a:pPr>
            <a:r>
              <a:rPr b="1" lang="en-GB">
                <a:solidFill>
                  <a:schemeClr val="dk1"/>
                </a:solidFill>
                <a:latin typeface="Open Sans"/>
                <a:ea typeface="Open Sans"/>
                <a:cs typeface="Open Sans"/>
                <a:sym typeface="Open Sans"/>
              </a:rPr>
              <a:t>Temporary exhibition programming-  </a:t>
            </a:r>
            <a:r>
              <a:rPr b="1" i="1" lang="en-GB">
                <a:solidFill>
                  <a:schemeClr val="dk1"/>
                </a:solidFill>
                <a:latin typeface="Open Sans"/>
                <a:ea typeface="Open Sans"/>
                <a:cs typeface="Open Sans"/>
                <a:sym typeface="Open Sans"/>
              </a:rPr>
              <a:t>Lavery, Osborne</a:t>
            </a:r>
            <a:endParaRPr b="1" i="1">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GB" sz="1600">
                <a:solidFill>
                  <a:schemeClr val="dk1"/>
                </a:solidFill>
                <a:latin typeface="Open Sans"/>
                <a:ea typeface="Open Sans"/>
                <a:cs typeface="Open Sans"/>
                <a:sym typeface="Open Sans"/>
              </a:rPr>
              <a:t>     T2.10   Plein Air event</a:t>
            </a:r>
            <a:endParaRPr sz="1600">
              <a:solidFill>
                <a:schemeClr val="dk1"/>
              </a:solidFill>
              <a:latin typeface="Open Sans"/>
              <a:ea typeface="Open Sans"/>
              <a:cs typeface="Open Sans"/>
              <a:sym typeface="Open Sans"/>
            </a:endParaRPr>
          </a:p>
          <a:p>
            <a:pPr indent="269999" lvl="0" marL="0" rtl="0" algn="l">
              <a:lnSpc>
                <a:spcPct val="100000"/>
              </a:lnSpc>
              <a:spcBef>
                <a:spcPts val="0"/>
              </a:spcBef>
              <a:spcAft>
                <a:spcPts val="0"/>
              </a:spcAft>
              <a:buClr>
                <a:schemeClr val="dk1"/>
              </a:buClr>
              <a:buSzPts val="1100"/>
              <a:buFont typeface="Arial"/>
              <a:buNone/>
            </a:pPr>
            <a:r>
              <a:rPr lang="en-GB" sz="1600">
                <a:solidFill>
                  <a:schemeClr val="dk1"/>
                </a:solidFill>
                <a:latin typeface="Open Sans"/>
                <a:ea typeface="Open Sans"/>
                <a:cs typeface="Open Sans"/>
                <a:sym typeface="Open Sans"/>
              </a:rPr>
              <a:t>Date:   June 2019</a:t>
            </a:r>
            <a:endParaRPr sz="1600">
              <a:solidFill>
                <a:schemeClr val="dk1"/>
              </a:solidFill>
              <a:latin typeface="Open Sans"/>
              <a:ea typeface="Open Sans"/>
              <a:cs typeface="Open Sans"/>
              <a:sym typeface="Open Sans"/>
            </a:endParaRPr>
          </a:p>
          <a:p>
            <a:pPr indent="269999" lvl="0" marL="0" rtl="0" algn="l">
              <a:lnSpc>
                <a:spcPct val="100000"/>
              </a:lnSpc>
              <a:spcBef>
                <a:spcPts val="0"/>
              </a:spcBef>
              <a:spcAft>
                <a:spcPts val="0"/>
              </a:spcAft>
              <a:buClr>
                <a:schemeClr val="dk1"/>
              </a:buClr>
              <a:buSzPts val="1100"/>
              <a:buFont typeface="Arial"/>
              <a:buNone/>
            </a:pPr>
            <a:r>
              <a:rPr lang="en-GB" sz="1600">
                <a:solidFill>
                  <a:schemeClr val="dk1"/>
                </a:solidFill>
                <a:latin typeface="Open Sans"/>
                <a:ea typeface="Open Sans"/>
                <a:cs typeface="Open Sans"/>
                <a:sym typeface="Open Sans"/>
              </a:rPr>
              <a:t>Budget:  Education/workshops </a:t>
            </a:r>
            <a:endParaRPr sz="1600">
              <a:solidFill>
                <a:schemeClr val="dk1"/>
              </a:solidFill>
              <a:latin typeface="Open Sans"/>
              <a:ea typeface="Open Sans"/>
              <a:cs typeface="Open Sans"/>
              <a:sym typeface="Open Sans"/>
            </a:endParaRPr>
          </a:p>
          <a:p>
            <a:pPr indent="269999" lvl="0" marL="0" rtl="0" algn="l">
              <a:lnSpc>
                <a:spcPct val="115000"/>
              </a:lnSpc>
              <a:spcBef>
                <a:spcPts val="0"/>
              </a:spcBef>
              <a:spcAft>
                <a:spcPts val="0"/>
              </a:spcAft>
              <a:buNone/>
            </a:pPr>
            <a:r>
              <a:t/>
            </a:r>
            <a:endParaRPr sz="1600">
              <a:solidFill>
                <a:schemeClr val="dk1"/>
              </a:solidFill>
              <a:latin typeface="Open Sans"/>
              <a:ea typeface="Open Sans"/>
              <a:cs typeface="Open Sans"/>
              <a:sym typeface="Open Sans"/>
            </a:endParaRPr>
          </a:p>
          <a:p>
            <a:pPr indent="269999" lvl="0" marL="0" rtl="0" algn="l">
              <a:lnSpc>
                <a:spcPct val="150000"/>
              </a:lnSpc>
              <a:spcBef>
                <a:spcPts val="0"/>
              </a:spcBef>
              <a:spcAft>
                <a:spcPts val="0"/>
              </a:spcAft>
              <a:buNone/>
            </a:pPr>
            <a:r>
              <a:rPr lang="en-GB" sz="1400">
                <a:solidFill>
                  <a:schemeClr val="dk1"/>
                </a:solidFill>
                <a:latin typeface="Open Sans"/>
                <a:ea typeface="Open Sans"/>
                <a:cs typeface="Open Sans"/>
                <a:sym typeface="Open Sans"/>
              </a:rPr>
              <a:t>T2.10.1 Agree the parameters of this </a:t>
            </a:r>
            <a:r>
              <a:rPr lang="en-GB" sz="1400">
                <a:solidFill>
                  <a:schemeClr val="dk1"/>
                </a:solidFill>
                <a:latin typeface="Open Sans"/>
                <a:ea typeface="Open Sans"/>
                <a:cs typeface="Open Sans"/>
                <a:sym typeface="Open Sans"/>
              </a:rPr>
              <a:t>event</a:t>
            </a:r>
            <a:r>
              <a:rPr lang="en-GB" sz="1400">
                <a:solidFill>
                  <a:schemeClr val="dk1"/>
                </a:solidFill>
                <a:latin typeface="Open Sans"/>
                <a:ea typeface="Open Sans"/>
                <a:cs typeface="Open Sans"/>
                <a:sym typeface="Open Sans"/>
              </a:rPr>
              <a:t> with Management ( ticketed, free etc)</a:t>
            </a:r>
            <a:endParaRPr sz="1400">
              <a:solidFill>
                <a:schemeClr val="dk1"/>
              </a:solidFill>
              <a:latin typeface="Open Sans"/>
              <a:ea typeface="Open Sans"/>
              <a:cs typeface="Open Sans"/>
              <a:sym typeface="Open Sans"/>
            </a:endParaRPr>
          </a:p>
          <a:p>
            <a:pPr indent="269999" lvl="0" marL="0" rtl="0" algn="l">
              <a:lnSpc>
                <a:spcPct val="150000"/>
              </a:lnSpc>
              <a:spcBef>
                <a:spcPts val="0"/>
              </a:spcBef>
              <a:spcAft>
                <a:spcPts val="0"/>
              </a:spcAft>
              <a:buNone/>
            </a:pPr>
            <a:r>
              <a:rPr lang="en-GB" sz="1400">
                <a:solidFill>
                  <a:schemeClr val="dk1"/>
                </a:solidFill>
                <a:latin typeface="Open Sans"/>
                <a:ea typeface="Open Sans"/>
                <a:cs typeface="Open Sans"/>
                <a:sym typeface="Open Sans"/>
              </a:rPr>
              <a:t>T2.10.2 Identify and contact suitable locally based artists to contribute to this event </a:t>
            </a:r>
            <a:endParaRPr sz="1400">
              <a:solidFill>
                <a:schemeClr val="dk1"/>
              </a:solidFill>
              <a:latin typeface="Open Sans"/>
              <a:ea typeface="Open Sans"/>
              <a:cs typeface="Open Sans"/>
              <a:sym typeface="Open Sans"/>
            </a:endParaRPr>
          </a:p>
          <a:p>
            <a:pPr indent="269999" lvl="0" marL="0" rtl="0" algn="l">
              <a:lnSpc>
                <a:spcPct val="150000"/>
              </a:lnSpc>
              <a:spcBef>
                <a:spcPts val="0"/>
              </a:spcBef>
              <a:spcAft>
                <a:spcPts val="0"/>
              </a:spcAft>
              <a:buNone/>
            </a:pPr>
            <a:r>
              <a:rPr lang="en-GB" sz="1400">
                <a:solidFill>
                  <a:schemeClr val="dk1"/>
                </a:solidFill>
                <a:latin typeface="Open Sans"/>
                <a:ea typeface="Open Sans"/>
                <a:cs typeface="Open Sans"/>
                <a:sym typeface="Open Sans"/>
              </a:rPr>
              <a:t>T2.10.3 Agree artist fees if </a:t>
            </a:r>
            <a:r>
              <a:rPr lang="en-GB" sz="1400">
                <a:solidFill>
                  <a:schemeClr val="dk1"/>
                </a:solidFill>
                <a:latin typeface="Open Sans"/>
                <a:ea typeface="Open Sans"/>
                <a:cs typeface="Open Sans"/>
                <a:sym typeface="Open Sans"/>
              </a:rPr>
              <a:t>required</a:t>
            </a:r>
            <a:endParaRPr sz="1400">
              <a:solidFill>
                <a:schemeClr val="dk1"/>
              </a:solidFill>
              <a:latin typeface="Open Sans"/>
              <a:ea typeface="Open Sans"/>
              <a:cs typeface="Open Sans"/>
              <a:sym typeface="Open Sans"/>
            </a:endParaRPr>
          </a:p>
          <a:p>
            <a:pPr indent="269999" lvl="0" marL="0" rtl="0" algn="l">
              <a:lnSpc>
                <a:spcPct val="150000"/>
              </a:lnSpc>
              <a:spcBef>
                <a:spcPts val="0"/>
              </a:spcBef>
              <a:spcAft>
                <a:spcPts val="0"/>
              </a:spcAft>
              <a:buNone/>
            </a:pPr>
            <a:r>
              <a:rPr lang="en-GB" sz="1400">
                <a:latin typeface="Open Sans"/>
                <a:ea typeface="Open Sans"/>
                <a:cs typeface="Open Sans"/>
                <a:sym typeface="Open Sans"/>
              </a:rPr>
              <a:t>T2.10.4  Book Mayor to open event</a:t>
            </a:r>
            <a:endParaRPr sz="1400">
              <a:solidFill>
                <a:schemeClr val="dk1"/>
              </a:solidFill>
              <a:latin typeface="Open Sans"/>
              <a:ea typeface="Open Sans"/>
              <a:cs typeface="Open Sans"/>
              <a:sym typeface="Open Sans"/>
            </a:endParaRPr>
          </a:p>
          <a:p>
            <a:pPr indent="-187200" lvl="0" marL="457200" rtl="0" algn="l">
              <a:lnSpc>
                <a:spcPct val="150000"/>
              </a:lnSpc>
              <a:spcBef>
                <a:spcPts val="0"/>
              </a:spcBef>
              <a:spcAft>
                <a:spcPts val="0"/>
              </a:spcAft>
              <a:buNone/>
            </a:pPr>
            <a:r>
              <a:rPr lang="en-GB" sz="1400">
                <a:solidFill>
                  <a:schemeClr val="dk1"/>
                </a:solidFill>
                <a:latin typeface="Open Sans"/>
                <a:ea typeface="Open Sans"/>
                <a:cs typeface="Open Sans"/>
                <a:sym typeface="Open Sans"/>
              </a:rPr>
              <a:t>T2.10.5 Agree access to marquee or arrange an alternative covered space outside</a:t>
            </a:r>
            <a:endParaRPr sz="1400">
              <a:solidFill>
                <a:schemeClr val="dk1"/>
              </a:solidFill>
              <a:latin typeface="Open Sans"/>
              <a:ea typeface="Open Sans"/>
              <a:cs typeface="Open Sans"/>
              <a:sym typeface="Open Sans"/>
            </a:endParaRPr>
          </a:p>
          <a:p>
            <a:pPr indent="-187200" lvl="0" marL="457200" rtl="0" algn="l">
              <a:lnSpc>
                <a:spcPct val="150000"/>
              </a:lnSpc>
              <a:spcBef>
                <a:spcPts val="0"/>
              </a:spcBef>
              <a:spcAft>
                <a:spcPts val="0"/>
              </a:spcAft>
              <a:buNone/>
            </a:pPr>
            <a:r>
              <a:rPr lang="en-GB" sz="1400">
                <a:latin typeface="Open Sans"/>
                <a:ea typeface="Open Sans"/>
                <a:cs typeface="Open Sans"/>
                <a:sym typeface="Open Sans"/>
              </a:rPr>
              <a:t>T2.10.6  Agree  tour times and promote as part of this event as part of the wider  exhibition  programme</a:t>
            </a:r>
            <a:endParaRPr sz="1400">
              <a:latin typeface="Open Sans"/>
              <a:ea typeface="Open Sans"/>
              <a:cs typeface="Open Sans"/>
              <a:sym typeface="Open Sans"/>
            </a:endParaRPr>
          </a:p>
          <a:p>
            <a:pPr indent="-187200" lvl="0" marL="457200" rtl="0" algn="l">
              <a:lnSpc>
                <a:spcPct val="150000"/>
              </a:lnSpc>
              <a:spcBef>
                <a:spcPts val="0"/>
              </a:spcBef>
              <a:spcAft>
                <a:spcPts val="0"/>
              </a:spcAft>
              <a:buNone/>
            </a:pPr>
            <a:r>
              <a:rPr lang="en-GB" sz="1400">
                <a:latin typeface="Open Sans"/>
                <a:ea typeface="Open Sans"/>
                <a:cs typeface="Open Sans"/>
                <a:sym typeface="Open Sans"/>
              </a:rPr>
              <a:t>T2.10.7  Book Docents to deliver </a:t>
            </a:r>
            <a:r>
              <a:rPr i="1" lang="en-GB" sz="1400">
                <a:latin typeface="Open Sans"/>
                <a:ea typeface="Open Sans"/>
                <a:cs typeface="Open Sans"/>
                <a:sym typeface="Open Sans"/>
              </a:rPr>
              <a:t>Lavery, Osborne </a:t>
            </a:r>
            <a:r>
              <a:rPr lang="en-GB" sz="1400">
                <a:latin typeface="Open Sans"/>
                <a:ea typeface="Open Sans"/>
                <a:cs typeface="Open Sans"/>
                <a:sym typeface="Open Sans"/>
              </a:rPr>
              <a:t>exhibition tours</a:t>
            </a:r>
            <a:endParaRPr sz="1400">
              <a:latin typeface="Open Sans"/>
              <a:ea typeface="Open Sans"/>
              <a:cs typeface="Open Sans"/>
              <a:sym typeface="Open Sans"/>
            </a:endParaRPr>
          </a:p>
          <a:p>
            <a:pPr indent="-187200" lvl="0" marL="457200" rtl="0" algn="l">
              <a:lnSpc>
                <a:spcPct val="150000"/>
              </a:lnSpc>
              <a:spcBef>
                <a:spcPts val="0"/>
              </a:spcBef>
              <a:spcAft>
                <a:spcPts val="0"/>
              </a:spcAft>
              <a:buNone/>
            </a:pPr>
            <a:r>
              <a:rPr lang="en-GB" sz="1400">
                <a:latin typeface="Open Sans"/>
                <a:ea typeface="Open Sans"/>
                <a:cs typeface="Open Sans"/>
                <a:sym typeface="Open Sans"/>
              </a:rPr>
              <a:t>T2.10.8 Invite families from regeneration areas and Limerick Mental Health to attend. </a:t>
            </a:r>
            <a:endParaRPr sz="1400">
              <a:latin typeface="Open Sans"/>
              <a:ea typeface="Open Sans"/>
              <a:cs typeface="Open Sans"/>
              <a:sym typeface="Open Sans"/>
            </a:endParaRPr>
          </a:p>
          <a:p>
            <a:pPr indent="-187200" lvl="0" marL="457200" rtl="0" algn="l">
              <a:lnSpc>
                <a:spcPct val="150000"/>
              </a:lnSpc>
              <a:spcBef>
                <a:spcPts val="0"/>
              </a:spcBef>
              <a:spcAft>
                <a:spcPts val="0"/>
              </a:spcAft>
              <a:buNone/>
            </a:pPr>
            <a:r>
              <a:rPr lang="en-GB" sz="1400">
                <a:latin typeface="Open Sans"/>
                <a:ea typeface="Open Sans"/>
                <a:cs typeface="Open Sans"/>
                <a:sym typeface="Open Sans"/>
              </a:rPr>
              <a:t>T2.10.9 Purchase equipment and art supplies ( if required)</a:t>
            </a:r>
            <a:endParaRPr sz="1400">
              <a:latin typeface="Open Sans"/>
              <a:ea typeface="Open Sans"/>
              <a:cs typeface="Open Sans"/>
              <a:sym typeface="Open Sans"/>
            </a:endParaRPr>
          </a:p>
          <a:p>
            <a:pPr indent="-187200" lvl="0" marL="457200" rtl="0" algn="l">
              <a:lnSpc>
                <a:spcPct val="150000"/>
              </a:lnSpc>
              <a:spcBef>
                <a:spcPts val="0"/>
              </a:spcBef>
              <a:spcAft>
                <a:spcPts val="0"/>
              </a:spcAft>
              <a:buNone/>
            </a:pPr>
            <a:r>
              <a:rPr lang="en-GB" sz="1400">
                <a:latin typeface="Open Sans"/>
                <a:ea typeface="Open Sans"/>
                <a:cs typeface="Open Sans"/>
                <a:sym typeface="Open Sans"/>
              </a:rPr>
              <a:t>T2.10.10 Book photographer and/or videographer to capture artist and general public vox pop</a:t>
            </a:r>
            <a:endParaRPr sz="1400">
              <a:latin typeface="Open Sans"/>
              <a:ea typeface="Open Sans"/>
              <a:cs typeface="Open Sans"/>
              <a:sym typeface="Open Sans"/>
            </a:endParaRPr>
          </a:p>
          <a:p>
            <a:pPr indent="-187200" lvl="0" marL="457200" rtl="0" algn="l">
              <a:lnSpc>
                <a:spcPct val="150000"/>
              </a:lnSpc>
              <a:spcBef>
                <a:spcPts val="0"/>
              </a:spcBef>
              <a:spcAft>
                <a:spcPts val="0"/>
              </a:spcAft>
              <a:buNone/>
            </a:pPr>
            <a:r>
              <a:rPr lang="en-GB" sz="1400">
                <a:latin typeface="Open Sans"/>
                <a:ea typeface="Open Sans"/>
                <a:cs typeface="Open Sans"/>
                <a:sym typeface="Open Sans"/>
              </a:rPr>
              <a:t>T2.10.11 Event delivery -  set up ticket and information desk, signage and branded publicity materials in the garden</a:t>
            </a:r>
            <a:endParaRPr sz="1400">
              <a:latin typeface="Open Sans"/>
              <a:ea typeface="Open Sans"/>
              <a:cs typeface="Open Sans"/>
              <a:sym typeface="Open Sans"/>
            </a:endParaRPr>
          </a:p>
          <a:p>
            <a:pPr indent="269999" lvl="0" marL="0" rtl="0" algn="l">
              <a:lnSpc>
                <a:spcPct val="150000"/>
              </a:lnSpc>
              <a:spcBef>
                <a:spcPts val="0"/>
              </a:spcBef>
              <a:spcAft>
                <a:spcPts val="0"/>
              </a:spcAft>
              <a:buNone/>
            </a:pPr>
            <a:r>
              <a:t/>
            </a:r>
            <a:endParaRPr sz="1400">
              <a:latin typeface="Open Sans"/>
              <a:ea typeface="Open Sans"/>
              <a:cs typeface="Open Sans"/>
              <a:sym typeface="Open Sans"/>
            </a:endParaRPr>
          </a:p>
          <a:p>
            <a:pPr indent="269999" lvl="0" marL="0" rtl="0" algn="l">
              <a:lnSpc>
                <a:spcPct val="150000"/>
              </a:lnSpc>
              <a:spcBef>
                <a:spcPts val="0"/>
              </a:spcBef>
              <a:spcAft>
                <a:spcPts val="1600"/>
              </a:spcAft>
              <a:buNone/>
            </a:pPr>
            <a:r>
              <a:t/>
            </a:r>
            <a:endParaRPr sz="1400"/>
          </a:p>
        </p:txBody>
      </p:sp>
      <p:sp>
        <p:nvSpPr>
          <p:cNvPr id="492" name="Google Shape;492;p68"/>
          <p:cNvSpPr txBox="1"/>
          <p:nvPr>
            <p:ph type="title"/>
          </p:nvPr>
        </p:nvSpPr>
        <p:spPr>
          <a:xfrm>
            <a:off x="235500" y="200950"/>
            <a:ext cx="85968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BF9000"/>
                </a:solidFill>
              </a:rPr>
              <a:t>Priority 2: Public Engagement - Education </a:t>
            </a:r>
            <a:endParaRPr>
              <a:solidFill>
                <a:srgbClr val="BF9000"/>
              </a:solidFill>
            </a:endParaRPr>
          </a:p>
        </p:txBody>
      </p:sp>
      <p:sp>
        <p:nvSpPr>
          <p:cNvPr id="493" name="Google Shape;493;p6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497" name="Shape 497"/>
        <p:cNvGrpSpPr/>
        <p:nvPr/>
      </p:nvGrpSpPr>
      <p:grpSpPr>
        <a:xfrm>
          <a:off x="0" y="0"/>
          <a:ext cx="0" cy="0"/>
          <a:chOff x="0" y="0"/>
          <a:chExt cx="0" cy="0"/>
        </a:xfrm>
      </p:grpSpPr>
      <p:sp>
        <p:nvSpPr>
          <p:cNvPr id="498" name="Google Shape;498;p69"/>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69"/>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2. </a:t>
            </a:r>
            <a:r>
              <a:rPr lang="en-GB" sz="3000">
                <a:solidFill>
                  <a:srgbClr val="BF9000"/>
                </a:solidFill>
                <a:latin typeface="Open Sans"/>
                <a:ea typeface="Open Sans"/>
                <a:cs typeface="Open Sans"/>
                <a:sym typeface="Open Sans"/>
              </a:rPr>
              <a:t>Public Engagement : Community</a:t>
            </a:r>
            <a:endParaRPr sz="3000">
              <a:solidFill>
                <a:srgbClr val="BF9000"/>
              </a:solidFill>
              <a:latin typeface="Open Sans"/>
              <a:ea typeface="Open Sans"/>
              <a:cs typeface="Open Sans"/>
              <a:sym typeface="Open Sans"/>
            </a:endParaRPr>
          </a:p>
        </p:txBody>
      </p:sp>
      <p:sp>
        <p:nvSpPr>
          <p:cNvPr id="500" name="Google Shape;500;p69"/>
          <p:cNvSpPr txBox="1"/>
          <p:nvPr/>
        </p:nvSpPr>
        <p:spPr>
          <a:xfrm>
            <a:off x="683250" y="4361875"/>
            <a:ext cx="7777500" cy="483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400"/>
              </a:spcAft>
              <a:buClr>
                <a:schemeClr val="dk1"/>
              </a:buClr>
              <a:buSzPts val="1100"/>
              <a:buFont typeface="Arial"/>
              <a:buNone/>
            </a:pPr>
            <a:r>
              <a:rPr lang="en-GB" sz="1800">
                <a:solidFill>
                  <a:srgbClr val="BF9000"/>
                </a:solidFill>
                <a:latin typeface="Open Sans"/>
                <a:ea typeface="Open Sans"/>
                <a:cs typeface="Open Sans"/>
                <a:sym typeface="Open Sans"/>
              </a:rPr>
              <a:t>Action 3. Community outreach with partners for mental health,  dementia, Travellers, Migrants, Refugees, prisons and families and local communities.</a:t>
            </a:r>
            <a:endParaRPr sz="1800">
              <a:solidFill>
                <a:srgbClr val="FFFFFF"/>
              </a:solidFill>
              <a:latin typeface="Open Sans"/>
              <a:ea typeface="Open Sans"/>
              <a:cs typeface="Open Sans"/>
              <a:sym typeface="Open Sans"/>
            </a:endParaRPr>
          </a:p>
        </p:txBody>
      </p:sp>
      <p:pic>
        <p:nvPicPr>
          <p:cNvPr id="501" name="Google Shape;501;p69"/>
          <p:cNvPicPr preferRelativeResize="0"/>
          <p:nvPr/>
        </p:nvPicPr>
        <p:blipFill>
          <a:blip r:embed="rId3">
            <a:alphaModFix/>
          </a:blip>
          <a:stretch>
            <a:fillRect/>
          </a:stretch>
        </p:blipFill>
        <p:spPr>
          <a:xfrm>
            <a:off x="5389500" y="1463900"/>
            <a:ext cx="3071250" cy="2973609"/>
          </a:xfrm>
          <a:prstGeom prst="rect">
            <a:avLst/>
          </a:prstGeom>
          <a:noFill/>
          <a:ln>
            <a:noFill/>
          </a:ln>
        </p:spPr>
      </p:pic>
      <p:sp>
        <p:nvSpPr>
          <p:cNvPr id="502" name="Google Shape;502;p6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506" name="Shape 506"/>
        <p:cNvGrpSpPr/>
        <p:nvPr/>
      </p:nvGrpSpPr>
      <p:grpSpPr>
        <a:xfrm>
          <a:off x="0" y="0"/>
          <a:ext cx="0" cy="0"/>
          <a:chOff x="0" y="0"/>
          <a:chExt cx="0" cy="0"/>
        </a:xfrm>
      </p:grpSpPr>
      <p:sp>
        <p:nvSpPr>
          <p:cNvPr id="507" name="Google Shape;507;p70"/>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70"/>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2. </a:t>
            </a:r>
            <a:r>
              <a:rPr lang="en-GB" sz="3000">
                <a:solidFill>
                  <a:srgbClr val="BF9000"/>
                </a:solidFill>
                <a:latin typeface="Open Sans"/>
                <a:ea typeface="Open Sans"/>
                <a:cs typeface="Open Sans"/>
                <a:sym typeface="Open Sans"/>
              </a:rPr>
              <a:t>Public Engagement : Community</a:t>
            </a:r>
            <a:endParaRPr sz="3000">
              <a:solidFill>
                <a:srgbClr val="BF9000"/>
              </a:solidFill>
              <a:latin typeface="Open Sans"/>
              <a:ea typeface="Open Sans"/>
              <a:cs typeface="Open Sans"/>
              <a:sym typeface="Open Sans"/>
            </a:endParaRPr>
          </a:p>
        </p:txBody>
      </p:sp>
      <p:sp>
        <p:nvSpPr>
          <p:cNvPr id="509" name="Google Shape;509;p70"/>
          <p:cNvSpPr txBox="1"/>
          <p:nvPr/>
        </p:nvSpPr>
        <p:spPr>
          <a:xfrm>
            <a:off x="326250" y="1663250"/>
            <a:ext cx="8491500" cy="4838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Open Sans"/>
              <a:buChar char="●"/>
            </a:pPr>
            <a:r>
              <a:rPr b="1" lang="en-GB">
                <a:solidFill>
                  <a:srgbClr val="FFFFFF"/>
                </a:solidFill>
                <a:latin typeface="Open Sans"/>
                <a:ea typeface="Open Sans"/>
                <a:cs typeface="Open Sans"/>
                <a:sym typeface="Open Sans"/>
              </a:rPr>
              <a:t>Limerick 3D Project:  </a:t>
            </a:r>
            <a:r>
              <a:rPr lang="en-GB">
                <a:solidFill>
                  <a:srgbClr val="FFFFFF"/>
                </a:solidFill>
                <a:latin typeface="Open Sans"/>
                <a:ea typeface="Open Sans"/>
                <a:cs typeface="Open Sans"/>
                <a:sym typeface="Open Sans"/>
              </a:rPr>
              <a:t>using a group of volunteers to digitise and publish the collection as 3D objects.</a:t>
            </a:r>
            <a:endParaRPr>
              <a:solidFill>
                <a:srgbClr val="FFFFFF"/>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b="1">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Char char="●"/>
            </a:pPr>
            <a:r>
              <a:rPr b="1" lang="en-GB">
                <a:solidFill>
                  <a:srgbClr val="FFFFFF"/>
                </a:solidFill>
                <a:latin typeface="Open Sans"/>
                <a:ea typeface="Open Sans"/>
                <a:cs typeface="Open Sans"/>
                <a:sym typeface="Open Sans"/>
              </a:rPr>
              <a:t>Communities of Culture</a:t>
            </a:r>
            <a:r>
              <a:rPr lang="en-GB">
                <a:solidFill>
                  <a:srgbClr val="FFFFFF"/>
                </a:solidFill>
                <a:latin typeface="Open Sans"/>
                <a:ea typeface="Open Sans"/>
                <a:cs typeface="Open Sans"/>
                <a:sym typeface="Open Sans"/>
              </a:rPr>
              <a:t> ‘Loan Box project’ - </a:t>
            </a:r>
            <a:r>
              <a:rPr lang="en-GB">
                <a:solidFill>
                  <a:srgbClr val="FFFFFF"/>
                </a:solidFill>
                <a:latin typeface="Open Sans"/>
                <a:ea typeface="Open Sans"/>
                <a:cs typeface="Open Sans"/>
                <a:sym typeface="Open Sans"/>
              </a:rPr>
              <a:t>Recruit and train a team of Community facilitators from Limerick regeneration areas to deliver primary  school workshops in north and southside schools</a:t>
            </a:r>
            <a:endParaRPr>
              <a:solidFill>
                <a:srgbClr val="FFFFFF"/>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Char char="●"/>
            </a:pPr>
            <a:r>
              <a:rPr b="1" lang="en-GB">
                <a:solidFill>
                  <a:srgbClr val="FFFFFF"/>
                </a:solidFill>
                <a:latin typeface="Open Sans"/>
                <a:ea typeface="Open Sans"/>
                <a:cs typeface="Open Sans"/>
                <a:sym typeface="Open Sans"/>
              </a:rPr>
              <a:t>Mental Health Campaign:</a:t>
            </a:r>
            <a:r>
              <a:rPr lang="en-GB">
                <a:solidFill>
                  <a:srgbClr val="FFFFFF"/>
                </a:solidFill>
                <a:latin typeface="Open Sans"/>
                <a:ea typeface="Open Sans"/>
                <a:cs typeface="Open Sans"/>
                <a:sym typeface="Open Sans"/>
              </a:rPr>
              <a:t> Develop a Hunt Museum based activity that resonates with Mental Health Week 2019; Deliver a monthly activity, such as gardening or conservation with Limerick Mental Health - starting from June 2019</a:t>
            </a:r>
            <a:endParaRPr>
              <a:solidFill>
                <a:srgbClr val="FFFFFF"/>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Char char="●"/>
            </a:pPr>
            <a:r>
              <a:rPr b="1" lang="en-GB">
                <a:solidFill>
                  <a:srgbClr val="FFFFFF"/>
                </a:solidFill>
                <a:latin typeface="Open Sans"/>
                <a:ea typeface="Open Sans"/>
                <a:cs typeface="Open Sans"/>
                <a:sym typeface="Open Sans"/>
              </a:rPr>
              <a:t>Dementia :</a:t>
            </a:r>
            <a:r>
              <a:rPr lang="en-GB">
                <a:solidFill>
                  <a:srgbClr val="FFFFFF"/>
                </a:solidFill>
                <a:latin typeface="Open Sans"/>
                <a:ea typeface="Open Sans"/>
                <a:cs typeface="Open Sans"/>
                <a:sym typeface="Open Sans"/>
              </a:rPr>
              <a:t> In House programme for people living with dementia and their family/carers; Outreach to Social Clubs for people living with dementia and their carers</a:t>
            </a:r>
            <a:endParaRPr>
              <a:solidFill>
                <a:srgbClr val="FFFFFF"/>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Char char="●"/>
            </a:pPr>
            <a:r>
              <a:rPr b="1" lang="en-GB">
                <a:solidFill>
                  <a:srgbClr val="FFFFFF"/>
                </a:solidFill>
                <a:latin typeface="Open Sans"/>
                <a:ea typeface="Open Sans"/>
                <a:cs typeface="Open Sans"/>
                <a:sym typeface="Open Sans"/>
              </a:rPr>
              <a:t>Prison and Prison Families:  </a:t>
            </a:r>
            <a:r>
              <a:rPr lang="en-GB">
                <a:solidFill>
                  <a:srgbClr val="FFFFFF"/>
                </a:solidFill>
                <a:latin typeface="Open Sans"/>
                <a:ea typeface="Open Sans"/>
                <a:cs typeface="Open Sans"/>
                <a:sym typeface="Open Sans"/>
              </a:rPr>
              <a:t>link </a:t>
            </a:r>
            <a:r>
              <a:rPr lang="en-GB">
                <a:solidFill>
                  <a:schemeClr val="lt1"/>
                </a:solidFill>
                <a:latin typeface="Open Sans"/>
                <a:ea typeface="Open Sans"/>
                <a:cs typeface="Open Sans"/>
                <a:sym typeface="Open Sans"/>
              </a:rPr>
              <a:t>Creative Arts by People in Custody with Bedford Row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rgbClr val="FFFFFF"/>
              </a:solidFill>
              <a:latin typeface="Open Sans"/>
              <a:ea typeface="Open Sans"/>
              <a:cs typeface="Open Sans"/>
              <a:sym typeface="Open Sans"/>
            </a:endParaRPr>
          </a:p>
        </p:txBody>
      </p:sp>
      <p:sp>
        <p:nvSpPr>
          <p:cNvPr id="510" name="Google Shape;510;p7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514" name="Shape 514"/>
        <p:cNvGrpSpPr/>
        <p:nvPr/>
      </p:nvGrpSpPr>
      <p:grpSpPr>
        <a:xfrm>
          <a:off x="0" y="0"/>
          <a:ext cx="0" cy="0"/>
          <a:chOff x="0" y="0"/>
          <a:chExt cx="0" cy="0"/>
        </a:xfrm>
      </p:grpSpPr>
      <p:sp>
        <p:nvSpPr>
          <p:cNvPr id="515" name="Google Shape;515;p71"/>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71"/>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2. Public Engagement : Community</a:t>
            </a:r>
            <a:endParaRPr sz="3000">
              <a:solidFill>
                <a:srgbClr val="BF9000"/>
              </a:solidFill>
              <a:latin typeface="Open Sans"/>
              <a:ea typeface="Open Sans"/>
              <a:cs typeface="Open Sans"/>
              <a:sym typeface="Open Sans"/>
            </a:endParaRPr>
          </a:p>
        </p:txBody>
      </p:sp>
      <p:sp>
        <p:nvSpPr>
          <p:cNvPr id="517" name="Google Shape;517;p71"/>
          <p:cNvSpPr txBox="1"/>
          <p:nvPr/>
        </p:nvSpPr>
        <p:spPr>
          <a:xfrm>
            <a:off x="388800" y="1153300"/>
            <a:ext cx="8491500" cy="483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GB">
                <a:solidFill>
                  <a:srgbClr val="FFFFFF"/>
                </a:solidFill>
                <a:latin typeface="Open Sans"/>
                <a:ea typeface="Open Sans"/>
                <a:cs typeface="Open Sans"/>
                <a:sym typeface="Open Sans"/>
              </a:rPr>
              <a:t>Supported by: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Education</a:t>
            </a:r>
            <a:r>
              <a:rPr lang="en-GB">
                <a:solidFill>
                  <a:srgbClr val="FFFFFF"/>
                </a:solidFill>
                <a:latin typeface="Open Sans"/>
                <a:ea typeface="Open Sans"/>
                <a:cs typeface="Open Sans"/>
                <a:sym typeface="Open Sans"/>
              </a:rPr>
              <a:t>: School Workshop sessions with CofC Facilitators Jan 2019; Teacher Resource Material for Teacher Training March/April 2019</a:t>
            </a:r>
            <a:endParaRPr b="1">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Docents: </a:t>
            </a:r>
            <a:r>
              <a:rPr lang="en-GB">
                <a:solidFill>
                  <a:srgbClr val="FFFFFF"/>
                </a:solidFill>
                <a:latin typeface="Open Sans"/>
                <a:ea typeface="Open Sans"/>
                <a:cs typeface="Open Sans"/>
                <a:sym typeface="Open Sans"/>
              </a:rPr>
              <a:t>helping in Dementia, Mental Health &amp; Kids Arts/Crafts programmes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Marketing: </a:t>
            </a:r>
            <a:r>
              <a:rPr lang="en-GB">
                <a:solidFill>
                  <a:srgbClr val="FFFFFF"/>
                </a:solidFill>
                <a:latin typeface="Open Sans"/>
                <a:ea typeface="Open Sans"/>
                <a:cs typeface="Open Sans"/>
                <a:sym typeface="Open Sans"/>
              </a:rPr>
              <a:t>Schools flyer for Communities of Culture; MarComms Plan for Mental Health week </a:t>
            </a:r>
            <a:r>
              <a:rPr b="1" lang="en-GB">
                <a:solidFill>
                  <a:srgbClr val="FFFFFF"/>
                </a:solidFill>
                <a:latin typeface="Open Sans"/>
                <a:ea typeface="Open Sans"/>
                <a:cs typeface="Open Sans"/>
                <a:sym typeface="Open Sans"/>
              </a:rPr>
              <a:t>Friends</a:t>
            </a:r>
            <a:r>
              <a:rPr lang="en-GB">
                <a:solidFill>
                  <a:srgbClr val="FFFFFF"/>
                </a:solidFill>
                <a:latin typeface="Open Sans"/>
                <a:ea typeface="Open Sans"/>
                <a:cs typeface="Open Sans"/>
                <a:sym typeface="Open Sans"/>
              </a:rPr>
              <a:t>: Year long activism and fund raising campaign with Hunt Society volunteers to promote the benefits of culture heritage and participation for mental health</a:t>
            </a:r>
            <a:endParaRPr sz="1800">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Funding: </a:t>
            </a:r>
            <a:r>
              <a:rPr lang="en-GB">
                <a:solidFill>
                  <a:srgbClr val="FFFFFF"/>
                </a:solidFill>
                <a:latin typeface="Open Sans"/>
                <a:ea typeface="Open Sans"/>
                <a:cs typeface="Open Sans"/>
                <a:sym typeface="Open Sans"/>
              </a:rPr>
              <a:t>Communities of Culture  funding granted - LCCC Regeneration to May</a:t>
            </a:r>
            <a:r>
              <a:rPr lang="en-GB" sz="1100">
                <a:solidFill>
                  <a:schemeClr val="dk1"/>
                </a:solidFill>
              </a:rPr>
              <a:t> </a:t>
            </a:r>
            <a:r>
              <a:rPr lang="en-GB">
                <a:solidFill>
                  <a:srgbClr val="FFFFFF"/>
                </a:solidFill>
                <a:latin typeface="Open Sans"/>
                <a:ea typeface="Open Sans"/>
                <a:cs typeface="Open Sans"/>
                <a:sym typeface="Open Sans"/>
              </a:rPr>
              <a:t>2019. Set up link to Mental Health Charity to raise funds for the Charity and the Museum’s activities</a:t>
            </a:r>
            <a:endParaRPr>
              <a:solidFill>
                <a:srgbClr val="FFFFFF"/>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rgbClr val="FFFFFF"/>
              </a:solidFill>
              <a:latin typeface="Open Sans"/>
              <a:ea typeface="Open Sans"/>
              <a:cs typeface="Open Sans"/>
              <a:sym typeface="Open Sans"/>
            </a:endParaRPr>
          </a:p>
        </p:txBody>
      </p:sp>
      <p:sp>
        <p:nvSpPr>
          <p:cNvPr id="518" name="Google Shape;518;p7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519" name="Google Shape;519;p71"/>
          <p:cNvSpPr txBox="1"/>
          <p:nvPr/>
        </p:nvSpPr>
        <p:spPr>
          <a:xfrm>
            <a:off x="809000" y="4424025"/>
            <a:ext cx="80712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KPI’s:   </a:t>
            </a:r>
            <a:r>
              <a:rPr lang="en-GB">
                <a:solidFill>
                  <a:srgbClr val="FFFFFF"/>
                </a:solidFill>
              </a:rPr>
              <a:t>Volunteers continue to run Primary School Workshops when funding is finished</a:t>
            </a:r>
            <a:r>
              <a:rPr lang="en-GB">
                <a:solidFill>
                  <a:srgbClr val="FFFFFF"/>
                </a:solidFill>
              </a:rPr>
              <a:t> </a:t>
            </a:r>
            <a:endParaRPr>
              <a:solidFill>
                <a:srgbClr val="FFFFFF"/>
              </a:solidFill>
            </a:endParaRPr>
          </a:p>
          <a:p>
            <a:pPr indent="0" lvl="0" marL="0" rtl="0" algn="l">
              <a:spcBef>
                <a:spcPts val="0"/>
              </a:spcBef>
              <a:spcAft>
                <a:spcPts val="0"/>
              </a:spcAft>
              <a:buNone/>
            </a:pPr>
            <a:r>
              <a:rPr lang="en-GB">
                <a:solidFill>
                  <a:srgbClr val="FFFFFF"/>
                </a:solidFill>
              </a:rPr>
              <a:t>	    The Hunt Museum is recognised as a supporter of Mental Health Charity</a:t>
            </a:r>
            <a:endParaRPr>
              <a:solidFill>
                <a:srgbClr val="FFFFFF"/>
              </a:solidFill>
            </a:endParaRPr>
          </a:p>
          <a:p>
            <a:pPr indent="0" lvl="0" marL="0" rtl="0" algn="l">
              <a:spcBef>
                <a:spcPts val="0"/>
              </a:spcBef>
              <a:spcAft>
                <a:spcPts val="0"/>
              </a:spcAft>
              <a:buNone/>
            </a:pPr>
            <a:r>
              <a:rPr lang="en-GB">
                <a:solidFill>
                  <a:srgbClr val="FFFFFF"/>
                </a:solidFill>
              </a:rPr>
              <a:t>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GB">
                <a:solidFill>
                  <a:srgbClr val="FFFFFF"/>
                </a:solidFill>
              </a:rPr>
              <a:t>    </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97" name="Shape 97"/>
        <p:cNvGrpSpPr/>
        <p:nvPr/>
      </p:nvGrpSpPr>
      <p:grpSpPr>
        <a:xfrm>
          <a:off x="0" y="0"/>
          <a:ext cx="0" cy="0"/>
          <a:chOff x="0" y="0"/>
          <a:chExt cx="0" cy="0"/>
        </a:xfrm>
      </p:grpSpPr>
      <p:sp>
        <p:nvSpPr>
          <p:cNvPr id="98" name="Google Shape;98;p18"/>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8"/>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The building</a:t>
            </a:r>
            <a:endParaRPr sz="3000">
              <a:solidFill>
                <a:srgbClr val="BF9000"/>
              </a:solidFill>
              <a:latin typeface="Open Sans"/>
              <a:ea typeface="Open Sans"/>
              <a:cs typeface="Open Sans"/>
              <a:sym typeface="Open Sans"/>
            </a:endParaRPr>
          </a:p>
        </p:txBody>
      </p:sp>
      <p:pic>
        <p:nvPicPr>
          <p:cNvPr id="100" name="Google Shape;100;p18"/>
          <p:cNvPicPr preferRelativeResize="0"/>
          <p:nvPr/>
        </p:nvPicPr>
        <p:blipFill>
          <a:blip r:embed="rId3">
            <a:alphaModFix/>
          </a:blip>
          <a:stretch>
            <a:fillRect/>
          </a:stretch>
        </p:blipFill>
        <p:spPr>
          <a:xfrm>
            <a:off x="5683150" y="1071400"/>
            <a:ext cx="2981325" cy="2219325"/>
          </a:xfrm>
          <a:prstGeom prst="rect">
            <a:avLst/>
          </a:prstGeom>
          <a:noFill/>
          <a:ln>
            <a:noFill/>
          </a:ln>
        </p:spPr>
      </p:pic>
      <p:sp>
        <p:nvSpPr>
          <p:cNvPr id="101" name="Google Shape;101;p18"/>
          <p:cNvSpPr txBox="1"/>
          <p:nvPr/>
        </p:nvSpPr>
        <p:spPr>
          <a:xfrm>
            <a:off x="708325" y="1962175"/>
            <a:ext cx="4543500" cy="40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1"/>
                </a:solidFill>
                <a:latin typeface="Open Sans"/>
                <a:ea typeface="Open Sans"/>
                <a:cs typeface="Open Sans"/>
                <a:sym typeface="Open Sans"/>
              </a:rPr>
              <a:t>2019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1. Upgrade the facilities</a:t>
            </a:r>
            <a:r>
              <a:rPr lang="en-GB" sz="1800">
                <a:solidFill>
                  <a:schemeClr val="lt1"/>
                </a:solidFill>
                <a:latin typeface="Open Sans"/>
                <a:ea typeface="Open Sans"/>
                <a:cs typeface="Open Sans"/>
                <a:sym typeface="Open Sans"/>
              </a:rPr>
              <a:t> using remaining DCHG grant</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2. Raise funds to:</a:t>
            </a:r>
            <a:endParaRPr b="1"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create a showcase gallery</a:t>
            </a:r>
            <a:endParaRPr sz="1800">
              <a:solidFill>
                <a:schemeClr val="lt1"/>
              </a:solidFill>
              <a:latin typeface="Open Sans"/>
              <a:ea typeface="Open Sans"/>
              <a:cs typeface="Open Sans"/>
              <a:sym typeface="Open Sans"/>
            </a:endParaRPr>
          </a:p>
          <a:p>
            <a:pPr indent="457200" lvl="0" marL="0" rtl="0" algn="l">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change the garden</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towards flipping the building</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3. Engage visitors and increase participation </a:t>
            </a:r>
            <a:r>
              <a:rPr lang="en-GB" sz="1800">
                <a:solidFill>
                  <a:schemeClr val="lt1"/>
                </a:solidFill>
                <a:latin typeface="Open Sans"/>
                <a:ea typeface="Open Sans"/>
                <a:cs typeface="Open Sans"/>
                <a:sym typeface="Open Sans"/>
              </a:rPr>
              <a:t>in our collections and exhibitions.</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102" name="Google Shape;102;p18"/>
          <p:cNvPicPr preferRelativeResize="0"/>
          <p:nvPr/>
        </p:nvPicPr>
        <p:blipFill>
          <a:blip r:embed="rId4">
            <a:alphaModFix/>
          </a:blip>
          <a:stretch>
            <a:fillRect/>
          </a:stretch>
        </p:blipFill>
        <p:spPr>
          <a:xfrm>
            <a:off x="5683150" y="3756344"/>
            <a:ext cx="2981325" cy="2245031"/>
          </a:xfrm>
          <a:prstGeom prst="rect">
            <a:avLst/>
          </a:prstGeom>
          <a:noFill/>
          <a:ln>
            <a:noFill/>
          </a:ln>
        </p:spPr>
      </p:pic>
      <p:sp>
        <p:nvSpPr>
          <p:cNvPr id="103" name="Google Shape;103;p1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72"/>
          <p:cNvSpPr txBox="1"/>
          <p:nvPr>
            <p:ph type="title"/>
          </p:nvPr>
        </p:nvSpPr>
        <p:spPr>
          <a:xfrm>
            <a:off x="311700" y="1217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Community</a:t>
            </a:r>
            <a:endParaRPr/>
          </a:p>
        </p:txBody>
      </p:sp>
      <p:sp>
        <p:nvSpPr>
          <p:cNvPr id="525" name="Google Shape;525;p72"/>
          <p:cNvSpPr txBox="1"/>
          <p:nvPr>
            <p:ph idx="1" type="body"/>
          </p:nvPr>
        </p:nvSpPr>
        <p:spPr>
          <a:xfrm>
            <a:off x="241300" y="885250"/>
            <a:ext cx="8695500" cy="5703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600"/>
              <a:t> </a:t>
            </a:r>
            <a:r>
              <a:rPr b="1" lang="en-GB"/>
              <a:t>Responsible: </a:t>
            </a:r>
            <a:r>
              <a:rPr lang="en-GB" sz="1400">
                <a:solidFill>
                  <a:schemeClr val="dk1"/>
                </a:solidFill>
                <a:latin typeface="Open Sans"/>
                <a:ea typeface="Open Sans"/>
                <a:cs typeface="Open Sans"/>
                <a:sym typeface="Open Sans"/>
              </a:rPr>
              <a:t> Linda</a:t>
            </a:r>
            <a:r>
              <a:rPr lang="en-GB"/>
              <a:t> </a:t>
            </a:r>
            <a:r>
              <a:rPr b="1" lang="en-GB"/>
              <a:t>Timeline:</a:t>
            </a:r>
            <a:r>
              <a:rPr lang="en-GB" sz="1400">
                <a:solidFill>
                  <a:schemeClr val="dk1"/>
                </a:solidFill>
                <a:latin typeface="Open Sans"/>
                <a:ea typeface="Open Sans"/>
                <a:cs typeface="Open Sans"/>
                <a:sym typeface="Open Sans"/>
              </a:rPr>
              <a:t>: Jan-May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a:t>
            </a:r>
            <a:r>
              <a:rPr lang="en-GB" sz="16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Social Intervention Fund (LCCC) €27k</a:t>
            </a:r>
            <a:endParaRPr i="1" sz="1600">
              <a:solidFill>
                <a:schemeClr val="dk1"/>
              </a:solidFill>
              <a:latin typeface="Open Sans"/>
              <a:ea typeface="Open Sans"/>
              <a:cs typeface="Open Sans"/>
              <a:sym typeface="Open Sans"/>
            </a:endParaRPr>
          </a:p>
          <a:p>
            <a:pPr indent="0" lvl="0" marL="0" rtl="0" algn="l">
              <a:lnSpc>
                <a:spcPct val="115000"/>
              </a:lnSpc>
              <a:spcBef>
                <a:spcPts val="1600"/>
              </a:spcBef>
              <a:spcAft>
                <a:spcPts val="0"/>
              </a:spcAft>
              <a:buNone/>
            </a:pPr>
            <a:r>
              <a:rPr b="1" lang="en-GB" sz="1600"/>
              <a:t>T3.5 -  Communities of Culture  </a:t>
            </a:r>
            <a:endParaRPr b="1" sz="1600"/>
          </a:p>
          <a:p>
            <a:pPr indent="0" lvl="0" marL="457200" rtl="0" algn="l">
              <a:lnSpc>
                <a:spcPct val="115000"/>
              </a:lnSpc>
              <a:spcBef>
                <a:spcPts val="1600"/>
              </a:spcBef>
              <a:spcAft>
                <a:spcPts val="0"/>
              </a:spcAft>
              <a:buNone/>
            </a:pPr>
            <a:r>
              <a:rPr lang="en-GB" sz="1400">
                <a:solidFill>
                  <a:srgbClr val="000000"/>
                </a:solidFill>
                <a:latin typeface="Open Sans"/>
                <a:ea typeface="Open Sans"/>
                <a:cs typeface="Open Sans"/>
                <a:sym typeface="Open Sans"/>
              </a:rPr>
              <a:t>T3.5.1 Complete Loan Box workshop training with the recruited Community Facilitators </a:t>
            </a:r>
            <a:r>
              <a:rPr i="1" lang="en-GB" sz="1400">
                <a:solidFill>
                  <a:srgbClr val="000000"/>
                </a:solidFill>
                <a:latin typeface="Open Sans"/>
                <a:ea typeface="Open Sans"/>
                <a:cs typeface="Open Sans"/>
                <a:sym typeface="Open Sans"/>
              </a:rPr>
              <a:t>J</a:t>
            </a:r>
            <a:r>
              <a:rPr i="1" lang="en-GB" sz="1400">
                <a:solidFill>
                  <a:srgbClr val="000000"/>
                </a:solidFill>
                <a:latin typeface="Open Sans"/>
                <a:ea typeface="Open Sans"/>
                <a:cs typeface="Open Sans"/>
                <a:sym typeface="Open Sans"/>
              </a:rPr>
              <a:t>an/Feb</a:t>
            </a:r>
            <a:endParaRPr i="1" sz="1400">
              <a:solidFill>
                <a:srgbClr val="000000"/>
              </a:solidFill>
              <a:latin typeface="Open Sans"/>
              <a:ea typeface="Open Sans"/>
              <a:cs typeface="Open Sans"/>
              <a:sym typeface="Open Sans"/>
            </a:endParaRPr>
          </a:p>
          <a:p>
            <a:pPr indent="0" lvl="0" marL="457200" rtl="0" algn="l">
              <a:spcBef>
                <a:spcPts val="1600"/>
              </a:spcBef>
              <a:spcAft>
                <a:spcPts val="0"/>
              </a:spcAft>
              <a:buNone/>
            </a:pPr>
            <a:r>
              <a:rPr lang="en-GB" sz="1400">
                <a:latin typeface="Open Sans"/>
                <a:ea typeface="Open Sans"/>
                <a:cs typeface="Open Sans"/>
                <a:sym typeface="Open Sans"/>
              </a:rPr>
              <a:t>T3.5.2 Confirm Outreach bookings in schools and a schedule for Community Facilitators created and agreed. </a:t>
            </a:r>
            <a:r>
              <a:rPr i="1" lang="en-GB" sz="1400">
                <a:latin typeface="Open Sans"/>
                <a:ea typeface="Open Sans"/>
                <a:cs typeface="Open Sans"/>
                <a:sym typeface="Open Sans"/>
              </a:rPr>
              <a:t> Jan/Feb</a:t>
            </a:r>
            <a:endParaRPr i="1" sz="1400">
              <a:latin typeface="Open Sans"/>
              <a:ea typeface="Open Sans"/>
              <a:cs typeface="Open Sans"/>
              <a:sym typeface="Open Sans"/>
            </a:endParaRPr>
          </a:p>
          <a:p>
            <a:pPr indent="0" lvl="0" marL="457200" rtl="0" algn="l">
              <a:lnSpc>
                <a:spcPct val="115000"/>
              </a:lnSpc>
              <a:spcBef>
                <a:spcPts val="1600"/>
              </a:spcBef>
              <a:spcAft>
                <a:spcPts val="0"/>
              </a:spcAft>
              <a:buNone/>
            </a:pPr>
            <a:r>
              <a:rPr lang="en-GB" sz="1400">
                <a:solidFill>
                  <a:srgbClr val="000000"/>
                </a:solidFill>
                <a:latin typeface="Open Sans"/>
                <a:ea typeface="Open Sans"/>
                <a:cs typeface="Open Sans"/>
                <a:sym typeface="Open Sans"/>
              </a:rPr>
              <a:t>T3.5.3 Coordinator to pilot outreach workshops with input from Community Facilitators </a:t>
            </a:r>
            <a:r>
              <a:rPr i="1" lang="en-GB" sz="1400">
                <a:solidFill>
                  <a:srgbClr val="000000"/>
                </a:solidFill>
                <a:latin typeface="Open Sans"/>
                <a:ea typeface="Open Sans"/>
                <a:cs typeface="Open Sans"/>
                <a:sym typeface="Open Sans"/>
              </a:rPr>
              <a:t>Feb/March</a:t>
            </a:r>
            <a:endParaRPr i="1" sz="1400">
              <a:solidFill>
                <a:srgbClr val="000000"/>
              </a:solidFill>
              <a:latin typeface="Open Sans"/>
              <a:ea typeface="Open Sans"/>
              <a:cs typeface="Open Sans"/>
              <a:sym typeface="Open Sans"/>
            </a:endParaRPr>
          </a:p>
          <a:p>
            <a:pPr indent="0" lvl="0" marL="45720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T3.5.4 Prepare learning materials to be used by Community Facilitators in two  teacher training sessions - March 2019</a:t>
            </a:r>
            <a:endParaRPr i="1" sz="1400">
              <a:solidFill>
                <a:srgbClr val="000000"/>
              </a:solidFill>
              <a:latin typeface="Open Sans"/>
              <a:ea typeface="Open Sans"/>
              <a:cs typeface="Open Sans"/>
              <a:sym typeface="Open Sans"/>
            </a:endParaRPr>
          </a:p>
          <a:p>
            <a:pPr indent="0" lvl="0" marL="457200" rtl="0" algn="l">
              <a:lnSpc>
                <a:spcPct val="115000"/>
              </a:lnSpc>
              <a:spcBef>
                <a:spcPts val="1600"/>
              </a:spcBef>
              <a:spcAft>
                <a:spcPts val="0"/>
              </a:spcAft>
              <a:buNone/>
            </a:pPr>
            <a:r>
              <a:rPr lang="en-GB" sz="1400">
                <a:solidFill>
                  <a:srgbClr val="000000"/>
                </a:solidFill>
                <a:latin typeface="Open Sans"/>
                <a:ea typeface="Open Sans"/>
                <a:cs typeface="Open Sans"/>
                <a:sym typeface="Open Sans"/>
              </a:rPr>
              <a:t>T3.5.5 </a:t>
            </a:r>
            <a:r>
              <a:rPr lang="en-GB" sz="1400">
                <a:solidFill>
                  <a:srgbClr val="000000"/>
                </a:solidFill>
                <a:latin typeface="Open Sans"/>
                <a:ea typeface="Open Sans"/>
                <a:cs typeface="Open Sans"/>
                <a:sym typeface="Open Sans"/>
              </a:rPr>
              <a:t>Community Facilitators take over delivery of outreach workshops in primary schools. Additional training to be provided where necessary.</a:t>
            </a:r>
            <a:r>
              <a:rPr i="1" lang="en-GB" sz="1400">
                <a:solidFill>
                  <a:srgbClr val="000000"/>
                </a:solidFill>
                <a:latin typeface="Open Sans"/>
                <a:ea typeface="Open Sans"/>
                <a:cs typeface="Open Sans"/>
                <a:sym typeface="Open Sans"/>
              </a:rPr>
              <a:t> Feb to April </a:t>
            </a:r>
            <a:endParaRPr i="1" sz="1400">
              <a:solidFill>
                <a:srgbClr val="000000"/>
              </a:solidFill>
              <a:latin typeface="Open Sans"/>
              <a:ea typeface="Open Sans"/>
              <a:cs typeface="Open Sans"/>
              <a:sym typeface="Open Sans"/>
            </a:endParaRPr>
          </a:p>
          <a:p>
            <a:pPr indent="0" lvl="0" marL="457200" rtl="0" algn="l">
              <a:lnSpc>
                <a:spcPct val="115000"/>
              </a:lnSpc>
              <a:spcBef>
                <a:spcPts val="1600"/>
              </a:spcBef>
              <a:spcAft>
                <a:spcPts val="0"/>
              </a:spcAft>
              <a:buNone/>
            </a:pPr>
            <a:r>
              <a:rPr lang="en-GB" sz="1400">
                <a:solidFill>
                  <a:srgbClr val="000000"/>
                </a:solidFill>
                <a:latin typeface="Open Sans"/>
                <a:ea typeface="Open Sans"/>
                <a:cs typeface="Open Sans"/>
                <a:sym typeface="Open Sans"/>
              </a:rPr>
              <a:t>T3.5.6. Plan Limerick Lifelong Learning Week  with Community Facilitators including confirmation of community venues and the participation of  Northside and Southside communities in exchange events - </a:t>
            </a:r>
            <a:r>
              <a:rPr i="1" lang="en-GB" sz="1400">
                <a:solidFill>
                  <a:srgbClr val="000000"/>
                </a:solidFill>
                <a:latin typeface="Open Sans"/>
                <a:ea typeface="Open Sans"/>
                <a:cs typeface="Open Sans"/>
                <a:sym typeface="Open Sans"/>
              </a:rPr>
              <a:t>8th to 14th April.</a:t>
            </a:r>
            <a:endParaRPr i="1" sz="1400">
              <a:solidFill>
                <a:srgbClr val="000000"/>
              </a:solidFill>
              <a:latin typeface="Open Sans"/>
              <a:ea typeface="Open Sans"/>
              <a:cs typeface="Open Sans"/>
              <a:sym typeface="Open Sans"/>
            </a:endParaRPr>
          </a:p>
          <a:p>
            <a:pPr indent="0" lvl="0" marL="457200" rtl="0" algn="l">
              <a:lnSpc>
                <a:spcPct val="115000"/>
              </a:lnSpc>
              <a:spcBef>
                <a:spcPts val="1600"/>
              </a:spcBef>
              <a:spcAft>
                <a:spcPts val="0"/>
              </a:spcAft>
              <a:buNone/>
            </a:pPr>
            <a:r>
              <a:rPr lang="en-GB" sz="1400">
                <a:solidFill>
                  <a:srgbClr val="000000"/>
                </a:solidFill>
                <a:latin typeface="Open Sans"/>
                <a:ea typeface="Open Sans"/>
                <a:cs typeface="Open Sans"/>
                <a:sym typeface="Open Sans"/>
              </a:rPr>
              <a:t>T3.5.7  Work with Marketing to promote results of project and Lifelong Learning week.  </a:t>
            </a:r>
            <a:r>
              <a:rPr i="1" lang="en-GB" sz="1400">
                <a:solidFill>
                  <a:srgbClr val="000000"/>
                </a:solidFill>
                <a:latin typeface="Open Sans"/>
                <a:ea typeface="Open Sans"/>
                <a:cs typeface="Open Sans"/>
                <a:sym typeface="Open Sans"/>
              </a:rPr>
              <a:t>April/May</a:t>
            </a:r>
            <a:endParaRPr i="1" sz="1400">
              <a:solidFill>
                <a:srgbClr val="000000"/>
              </a:solidFill>
              <a:latin typeface="Open Sans"/>
              <a:ea typeface="Open Sans"/>
              <a:cs typeface="Open Sans"/>
              <a:sym typeface="Open Sans"/>
            </a:endParaRPr>
          </a:p>
          <a:p>
            <a:pPr indent="0" lvl="0" marL="457200" rtl="0" algn="l">
              <a:lnSpc>
                <a:spcPct val="115000"/>
              </a:lnSpc>
              <a:spcBef>
                <a:spcPts val="1600"/>
              </a:spcBef>
              <a:spcAft>
                <a:spcPts val="1600"/>
              </a:spcAft>
              <a:buNone/>
            </a:pPr>
            <a:r>
              <a:rPr lang="en-GB" sz="1400">
                <a:solidFill>
                  <a:srgbClr val="000000"/>
                </a:solidFill>
                <a:latin typeface="Open Sans"/>
                <a:ea typeface="Open Sans"/>
                <a:cs typeface="Open Sans"/>
                <a:sym typeface="Open Sans"/>
              </a:rPr>
              <a:t>T3.5.8  Write up report for SIF - </a:t>
            </a:r>
            <a:r>
              <a:rPr i="1" lang="en-GB" sz="1400">
                <a:solidFill>
                  <a:srgbClr val="000000"/>
                </a:solidFill>
                <a:latin typeface="Open Sans"/>
                <a:ea typeface="Open Sans"/>
                <a:cs typeface="Open Sans"/>
                <a:sym typeface="Open Sans"/>
              </a:rPr>
              <a:t>May </a:t>
            </a:r>
            <a:endParaRPr i="1" sz="1400">
              <a:solidFill>
                <a:srgbClr val="000000"/>
              </a:solidFill>
              <a:latin typeface="Open Sans"/>
              <a:ea typeface="Open Sans"/>
              <a:cs typeface="Open Sans"/>
              <a:sym typeface="Open Sans"/>
            </a:endParaRPr>
          </a:p>
        </p:txBody>
      </p:sp>
      <p:sp>
        <p:nvSpPr>
          <p:cNvPr id="526" name="Google Shape;526;p72"/>
          <p:cNvSpPr txBox="1"/>
          <p:nvPr>
            <p:ph idx="12" type="sldNum"/>
          </p:nvPr>
        </p:nvSpPr>
        <p:spPr>
          <a:xfrm>
            <a:off x="8387983" y="6231697"/>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73"/>
          <p:cNvSpPr txBox="1"/>
          <p:nvPr>
            <p:ph type="title"/>
          </p:nvPr>
        </p:nvSpPr>
        <p:spPr>
          <a:xfrm>
            <a:off x="311700" y="1713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Community</a:t>
            </a:r>
            <a:endParaRPr/>
          </a:p>
        </p:txBody>
      </p:sp>
      <p:sp>
        <p:nvSpPr>
          <p:cNvPr id="532" name="Google Shape;532;p73"/>
          <p:cNvSpPr txBox="1"/>
          <p:nvPr>
            <p:ph idx="1" type="body"/>
          </p:nvPr>
        </p:nvSpPr>
        <p:spPr>
          <a:xfrm>
            <a:off x="311700" y="1151408"/>
            <a:ext cx="8520600" cy="455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t>Responsible:  Maria Timeline:</a:t>
            </a:r>
            <a:r>
              <a:rPr lang="en-GB" sz="1400">
                <a:solidFill>
                  <a:schemeClr val="dk1"/>
                </a:solidFill>
                <a:latin typeface="Open Sans"/>
                <a:ea typeface="Open Sans"/>
                <a:cs typeface="Open Sans"/>
                <a:sym typeface="Open Sans"/>
              </a:rPr>
              <a:t>:  Jan-Feb 2019.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2,500 - balance of SIF fund</a:t>
            </a:r>
            <a:endParaRPr b="1"/>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T3.6. </a:t>
            </a:r>
            <a:r>
              <a:rPr b="1" lang="en-GB" sz="1400">
                <a:solidFill>
                  <a:srgbClr val="000000"/>
                </a:solidFill>
                <a:latin typeface="Open Sans"/>
                <a:ea typeface="Open Sans"/>
                <a:cs typeface="Open Sans"/>
                <a:sym typeface="Open Sans"/>
              </a:rPr>
              <a:t> </a:t>
            </a:r>
            <a:r>
              <a:rPr b="1" lang="en-GB" sz="1400">
                <a:solidFill>
                  <a:srgbClr val="000000"/>
                </a:solidFill>
                <a:latin typeface="Open Sans"/>
                <a:ea typeface="Open Sans"/>
                <a:cs typeface="Open Sans"/>
                <a:sym typeface="Open Sans"/>
              </a:rPr>
              <a:t>Play for Toddlers    Timeline:  </a:t>
            </a:r>
            <a:endParaRPr b="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This will be coordinated only until </a:t>
            </a:r>
            <a:r>
              <a:rPr lang="en-GB" sz="1400">
                <a:solidFill>
                  <a:srgbClr val="000000"/>
                </a:solidFill>
                <a:latin typeface="Open Sans"/>
                <a:ea typeface="Open Sans"/>
                <a:cs typeface="Open Sans"/>
                <a:sym typeface="Open Sans"/>
              </a:rPr>
              <a:t>February 2019 - ABC Start Right have been asked to continue. </a:t>
            </a:r>
            <a:endParaRPr i="1" sz="1400">
              <a:solidFill>
                <a:schemeClr val="dk1"/>
              </a:solidFill>
              <a:latin typeface="Open Sans"/>
              <a:ea typeface="Open Sans"/>
              <a:cs typeface="Open Sans"/>
              <a:sym typeface="Open Sans"/>
            </a:endParaRPr>
          </a:p>
          <a:p>
            <a:pPr indent="0" lvl="0" marL="457200" rtl="0" algn="l">
              <a:spcBef>
                <a:spcPts val="1600"/>
              </a:spcBef>
              <a:spcAft>
                <a:spcPts val="0"/>
              </a:spcAft>
              <a:buNone/>
            </a:pPr>
            <a:r>
              <a:rPr lang="en-GB" sz="1400">
                <a:solidFill>
                  <a:srgbClr val="000000"/>
                </a:solidFill>
                <a:latin typeface="Open Sans"/>
                <a:ea typeface="Open Sans"/>
                <a:cs typeface="Open Sans"/>
                <a:sym typeface="Open Sans"/>
              </a:rPr>
              <a:t>T3.6.1.  SIF Workshops: Liaise with Julie Tiernan and Joanne Williams on dates in February  for Knockalisheen</a:t>
            </a:r>
            <a:endParaRPr sz="1400">
              <a:solidFill>
                <a:srgbClr val="000000"/>
              </a:solidFill>
              <a:latin typeface="Open Sans"/>
              <a:ea typeface="Open Sans"/>
              <a:cs typeface="Open Sans"/>
              <a:sym typeface="Open Sans"/>
            </a:endParaRPr>
          </a:p>
          <a:p>
            <a:pPr indent="0" lvl="0" marL="457200" rtl="0" algn="l">
              <a:spcBef>
                <a:spcPts val="1600"/>
              </a:spcBef>
              <a:spcAft>
                <a:spcPts val="0"/>
              </a:spcAft>
              <a:buNone/>
            </a:pPr>
            <a:r>
              <a:rPr lang="en-GB" sz="1400">
                <a:solidFill>
                  <a:srgbClr val="000000"/>
                </a:solidFill>
                <a:latin typeface="Open Sans"/>
                <a:ea typeface="Open Sans"/>
                <a:cs typeface="Open Sans"/>
                <a:sym typeface="Open Sans"/>
              </a:rPr>
              <a:t> T3.6.2   Deliver block 2 ( four sessions) with young families residing in Knockalisheen by end of February</a:t>
            </a:r>
            <a:endParaRPr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T3.6</a:t>
            </a:r>
            <a:r>
              <a:rPr lang="en-GB" sz="1400">
                <a:solidFill>
                  <a:srgbClr val="000000"/>
                </a:solidFill>
                <a:latin typeface="Open Sans"/>
                <a:ea typeface="Open Sans"/>
                <a:cs typeface="Open Sans"/>
                <a:sym typeface="Open Sans"/>
              </a:rPr>
              <a:t>.2  Host ABC Start Right and PAUL Partnership programming for young families in the Museum</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533" name="Google Shape;533;p7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74"/>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Public Engagement Community</a:t>
            </a:r>
            <a:endParaRPr/>
          </a:p>
        </p:txBody>
      </p:sp>
      <p:sp>
        <p:nvSpPr>
          <p:cNvPr id="539" name="Google Shape;539;p7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a:t>Joni</a:t>
            </a:r>
            <a:r>
              <a:rPr b="1" lang="en-GB"/>
              <a:t> Timeline:</a:t>
            </a:r>
            <a:r>
              <a:rPr lang="en-GB" sz="1400">
                <a:solidFill>
                  <a:schemeClr val="dk1"/>
                </a:solidFill>
                <a:latin typeface="Open Sans"/>
                <a:ea typeface="Open Sans"/>
                <a:cs typeface="Open Sans"/>
                <a:sym typeface="Open Sans"/>
              </a:rPr>
              <a:t>: 2019.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Museum</a:t>
            </a:r>
            <a:endParaRPr b="1"/>
          </a:p>
          <a:p>
            <a:pPr indent="0" lvl="0" marL="0" rtl="0" algn="l">
              <a:spcBef>
                <a:spcPts val="1600"/>
              </a:spcBef>
              <a:spcAft>
                <a:spcPts val="0"/>
              </a:spcAft>
              <a:buNone/>
            </a:pPr>
            <a:r>
              <a:rPr b="1" lang="en-GB" sz="1400">
                <a:solidFill>
                  <a:srgbClr val="000000"/>
                </a:solidFill>
                <a:latin typeface="Open Sans"/>
                <a:ea typeface="Open Sans"/>
                <a:cs typeface="Open Sans"/>
                <a:sym typeface="Open Sans"/>
              </a:rPr>
              <a:t>T3.7 Dementia programme </a:t>
            </a:r>
            <a:endParaRPr b="1"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a:t>
            </a:r>
            <a:r>
              <a:rPr lang="en-GB" sz="1400">
                <a:solidFill>
                  <a:srgbClr val="000000"/>
                </a:solidFill>
                <a:latin typeface="Open Sans"/>
                <a:ea typeface="Open Sans"/>
                <a:cs typeface="Open Sans"/>
                <a:sym typeface="Open Sans"/>
              </a:rPr>
              <a:t>3.7.1 Create full plan with Docents dates for in-house and Outreach delivery.</a:t>
            </a:r>
            <a:r>
              <a:rPr i="1" lang="en-GB" sz="1400">
                <a:solidFill>
                  <a:srgbClr val="000000"/>
                </a:solidFill>
                <a:latin typeface="Open Sans"/>
                <a:ea typeface="Open Sans"/>
                <a:cs typeface="Open Sans"/>
                <a:sym typeface="Open Sans"/>
              </a:rPr>
              <a:t>Q1</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T3.7.2  Design an information point and display for Dementia programme with Marketing </a:t>
            </a:r>
            <a:r>
              <a:rPr i="1" lang="en-GB" sz="1400">
                <a:solidFill>
                  <a:schemeClr val="dk1"/>
                </a:solidFill>
                <a:latin typeface="Open Sans"/>
                <a:ea typeface="Open Sans"/>
                <a:cs typeface="Open Sans"/>
                <a:sym typeface="Open Sans"/>
              </a:rPr>
              <a:t>by April  2019</a:t>
            </a:r>
            <a:endParaRPr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T3.7.3  Further training- Moma on-line course- </a:t>
            </a:r>
            <a:r>
              <a:rPr i="1" lang="en-GB" sz="1400">
                <a:solidFill>
                  <a:srgbClr val="000000"/>
                </a:solidFill>
                <a:latin typeface="Open Sans"/>
                <a:ea typeface="Open Sans"/>
                <a:cs typeface="Open Sans"/>
                <a:sym typeface="Open Sans"/>
              </a:rPr>
              <a:t>Interactive Strategies for Engaging in Art Q1 &amp; Q2</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b="1" lang="en-GB" sz="1400">
                <a:solidFill>
                  <a:srgbClr val="000000"/>
                </a:solidFill>
                <a:latin typeface="Open Sans"/>
                <a:ea typeface="Open Sans"/>
                <a:cs typeface="Open Sans"/>
                <a:sym typeface="Open Sans"/>
              </a:rPr>
              <a:t>T3.8 Monthly Kids Arts and Crafts Club</a:t>
            </a:r>
            <a:endParaRPr b="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T3.8.1   Work with Docents to come up with arts and crafts connected to objects in collection</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T3.8.2   Deliver monthly Sunday session</a:t>
            </a:r>
            <a:r>
              <a:rPr i="1" lang="en-GB" sz="1400">
                <a:solidFill>
                  <a:srgbClr val="000000"/>
                </a:solidFill>
                <a:latin typeface="Open Sans"/>
                <a:ea typeface="Open Sans"/>
                <a:cs typeface="Open Sans"/>
                <a:sym typeface="Open Sans"/>
              </a:rPr>
              <a:t>s Q1-Q4</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540" name="Google Shape;540;p7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5"/>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Public Engagement Community</a:t>
            </a:r>
            <a:endParaRPr/>
          </a:p>
        </p:txBody>
      </p:sp>
      <p:sp>
        <p:nvSpPr>
          <p:cNvPr id="546" name="Google Shape;546;p75"/>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a:t>Jill/LMHA/Friends </a:t>
            </a:r>
            <a:r>
              <a:rPr b="1" lang="en-GB"/>
              <a:t> Timeline:</a:t>
            </a:r>
            <a:r>
              <a:rPr lang="en-GB" sz="1400">
                <a:solidFill>
                  <a:schemeClr val="dk1"/>
                </a:solidFill>
                <a:latin typeface="Open Sans"/>
                <a:ea typeface="Open Sans"/>
                <a:cs typeface="Open Sans"/>
                <a:sym typeface="Open Sans"/>
              </a:rPr>
              <a:t>: 2019.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Raised Funds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T3.9 Mental Health Collaboration</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T3.9.1 Develop </a:t>
            </a:r>
            <a:r>
              <a:rPr lang="en-GB" sz="1400">
                <a:solidFill>
                  <a:schemeClr val="dk1"/>
                </a:solidFill>
                <a:latin typeface="Open Sans"/>
                <a:ea typeface="Open Sans"/>
                <a:cs typeface="Open Sans"/>
                <a:sym typeface="Open Sans"/>
              </a:rPr>
              <a:t>with Limerick Mental Health Association Volunteers,</a:t>
            </a:r>
            <a:r>
              <a:rPr lang="en-GB" sz="1400">
                <a:solidFill>
                  <a:srgbClr val="000000"/>
                </a:solidFill>
                <a:latin typeface="Open Sans"/>
                <a:ea typeface="Open Sans"/>
                <a:cs typeface="Open Sans"/>
                <a:sym typeface="Open Sans"/>
              </a:rPr>
              <a:t> a museum </a:t>
            </a:r>
            <a:r>
              <a:rPr lang="en-GB" sz="1400" u="sng">
                <a:solidFill>
                  <a:schemeClr val="hlink"/>
                </a:solidFill>
                <a:latin typeface="Open Sans"/>
                <a:ea typeface="Open Sans"/>
                <a:cs typeface="Open Sans"/>
                <a:sym typeface="Open Sans"/>
                <a:hlinkClick r:id="rId3"/>
              </a:rPr>
              <a:t>participation activity led programme</a:t>
            </a:r>
            <a:r>
              <a:rPr lang="en-GB" sz="1400">
                <a:solidFill>
                  <a:srgbClr val="000000"/>
                </a:solidFill>
                <a:latin typeface="Open Sans"/>
                <a:ea typeface="Open Sans"/>
                <a:cs typeface="Open Sans"/>
                <a:sym typeface="Open Sans"/>
              </a:rPr>
              <a:t> (link to Friends work to create joint projects)  </a:t>
            </a:r>
            <a:r>
              <a:rPr i="1" lang="en-GB" sz="1400">
                <a:solidFill>
                  <a:srgbClr val="000000"/>
                </a:solidFill>
                <a:latin typeface="Open Sans"/>
                <a:ea typeface="Open Sans"/>
                <a:cs typeface="Open Sans"/>
                <a:sym typeface="Open Sans"/>
              </a:rPr>
              <a:t>by March 2019</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i="1" lang="en-GB" sz="1400">
                <a:solidFill>
                  <a:srgbClr val="000000"/>
                </a:solidFill>
                <a:latin typeface="Open Sans"/>
                <a:ea typeface="Open Sans"/>
                <a:cs typeface="Open Sans"/>
                <a:sym typeface="Open Sans"/>
              </a:rPr>
              <a:t>	</a:t>
            </a:r>
            <a:r>
              <a:rPr lang="en-GB" sz="1400">
                <a:solidFill>
                  <a:srgbClr val="000000"/>
                </a:solidFill>
                <a:latin typeface="Open Sans"/>
                <a:ea typeface="Open Sans"/>
                <a:cs typeface="Open Sans"/>
                <a:sym typeface="Open Sans"/>
              </a:rPr>
              <a:t>T3.9.2  Create Activity plan with LMHA, Docents and Friends and other stakeholders </a:t>
            </a:r>
            <a:r>
              <a:rPr i="1" lang="en-GB" sz="1400">
                <a:solidFill>
                  <a:srgbClr val="000000"/>
                </a:solidFill>
                <a:latin typeface="Open Sans"/>
                <a:ea typeface="Open Sans"/>
                <a:cs typeface="Open Sans"/>
                <a:sym typeface="Open Sans"/>
              </a:rPr>
              <a:t>February</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T3.9.3 </a:t>
            </a:r>
            <a:r>
              <a:rPr lang="en-GB" sz="1400">
                <a:solidFill>
                  <a:srgbClr val="000000"/>
                </a:solidFill>
                <a:latin typeface="Open Sans"/>
                <a:ea typeface="Open Sans"/>
                <a:cs typeface="Open Sans"/>
                <a:sym typeface="Open Sans"/>
              </a:rPr>
              <a:t>Create overall plan linked to Green Ribbon, Mental Health Week and regular meet -ups </a:t>
            </a:r>
            <a:r>
              <a:rPr i="1" lang="en-GB" sz="1400">
                <a:solidFill>
                  <a:srgbClr val="000000"/>
                </a:solidFill>
                <a:latin typeface="Open Sans"/>
                <a:ea typeface="Open Sans"/>
                <a:cs typeface="Open Sans"/>
                <a:sym typeface="Open Sans"/>
              </a:rPr>
              <a:t>by mid March 2019</a:t>
            </a:r>
            <a:endParaRPr i="1" sz="1400">
              <a:solidFill>
                <a:srgbClr val="000000"/>
              </a:solidFill>
              <a:latin typeface="Open Sans"/>
              <a:ea typeface="Open Sans"/>
              <a:cs typeface="Open Sans"/>
              <a:sym typeface="Open Sans"/>
            </a:endParaRPr>
          </a:p>
          <a:p>
            <a:pPr indent="0" lvl="0" marL="457200" rtl="0" algn="l">
              <a:spcBef>
                <a:spcPts val="1600"/>
              </a:spcBef>
              <a:spcAft>
                <a:spcPts val="0"/>
              </a:spcAft>
              <a:buNone/>
            </a:pPr>
            <a:r>
              <a:rPr lang="en-GB" sz="1400">
                <a:solidFill>
                  <a:srgbClr val="000000"/>
                </a:solidFill>
                <a:latin typeface="Open Sans"/>
                <a:ea typeface="Open Sans"/>
                <a:cs typeface="Open Sans"/>
                <a:sym typeface="Open Sans"/>
              </a:rPr>
              <a:t>T3.9.4 Green Ribbon Month  - plan with the activities for the month connected to Friends fundraising campaigns</a:t>
            </a:r>
            <a:endParaRPr sz="1400">
              <a:solidFill>
                <a:srgbClr val="000000"/>
              </a:solidFill>
              <a:latin typeface="Open Sans"/>
              <a:ea typeface="Open Sans"/>
              <a:cs typeface="Open Sans"/>
              <a:sym typeface="Open Sans"/>
            </a:endParaRPr>
          </a:p>
          <a:p>
            <a:pPr indent="0" lvl="0" marL="457200" rtl="0" algn="l">
              <a:spcBef>
                <a:spcPts val="1600"/>
              </a:spcBef>
              <a:spcAft>
                <a:spcPts val="0"/>
              </a:spcAft>
              <a:buNone/>
            </a:pPr>
            <a:r>
              <a:rPr lang="en-GB" sz="1400">
                <a:solidFill>
                  <a:srgbClr val="000000"/>
                </a:solidFill>
                <a:latin typeface="Open Sans"/>
                <a:ea typeface="Open Sans"/>
                <a:cs typeface="Open Sans"/>
                <a:sym typeface="Open Sans"/>
              </a:rPr>
              <a:t>T3.9.5 Mental Health Week </a:t>
            </a:r>
            <a:r>
              <a:rPr lang="en-GB" sz="1400">
                <a:solidFill>
                  <a:schemeClr val="dk1"/>
                </a:solidFill>
                <a:latin typeface="Open Sans"/>
                <a:ea typeface="Open Sans"/>
                <a:cs typeface="Open Sans"/>
                <a:sym typeface="Open Sans"/>
              </a:rPr>
              <a:t>plan with Limerick Mental Health Association the activities for the month connected to Friends fundraising campaigns</a:t>
            </a:r>
            <a:endParaRPr sz="1400">
              <a:solidFill>
                <a:schemeClr val="dk1"/>
              </a:solidFill>
              <a:latin typeface="Open Sans"/>
              <a:ea typeface="Open Sans"/>
              <a:cs typeface="Open Sans"/>
              <a:sym typeface="Open Sans"/>
            </a:endParaRPr>
          </a:p>
          <a:p>
            <a:pPr indent="0" lvl="0" marL="45720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*Activities for Docents and Staff 13-19 May ‘19</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547" name="Google Shape;547;p7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551" name="Shape 551"/>
        <p:cNvGrpSpPr/>
        <p:nvPr/>
      </p:nvGrpSpPr>
      <p:grpSpPr>
        <a:xfrm>
          <a:off x="0" y="0"/>
          <a:ext cx="0" cy="0"/>
          <a:chOff x="0" y="0"/>
          <a:chExt cx="0" cy="0"/>
        </a:xfrm>
      </p:grpSpPr>
      <p:sp>
        <p:nvSpPr>
          <p:cNvPr id="552" name="Google Shape;552;p76"/>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76"/>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2. </a:t>
            </a:r>
            <a:r>
              <a:rPr lang="en-GB" sz="3000">
                <a:solidFill>
                  <a:srgbClr val="BF9000"/>
                </a:solidFill>
                <a:latin typeface="Open Sans"/>
                <a:ea typeface="Open Sans"/>
                <a:cs typeface="Open Sans"/>
                <a:sym typeface="Open Sans"/>
              </a:rPr>
              <a:t>Public Engagement - Participation</a:t>
            </a:r>
            <a:endParaRPr sz="3000">
              <a:solidFill>
                <a:srgbClr val="BF9000"/>
              </a:solidFill>
              <a:latin typeface="Open Sans"/>
              <a:ea typeface="Open Sans"/>
              <a:cs typeface="Open Sans"/>
              <a:sym typeface="Open Sans"/>
            </a:endParaRPr>
          </a:p>
        </p:txBody>
      </p:sp>
      <p:sp>
        <p:nvSpPr>
          <p:cNvPr id="554" name="Google Shape;554;p76"/>
          <p:cNvSpPr txBox="1"/>
          <p:nvPr/>
        </p:nvSpPr>
        <p:spPr>
          <a:xfrm>
            <a:off x="159500" y="3557225"/>
            <a:ext cx="8724000" cy="339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lang="en-GB" sz="1800">
                <a:solidFill>
                  <a:srgbClr val="BF9000"/>
                </a:solidFill>
                <a:latin typeface="Open Sans"/>
                <a:ea typeface="Open Sans"/>
                <a:cs typeface="Open Sans"/>
                <a:sym typeface="Open Sans"/>
              </a:rPr>
              <a:t>Action 8: A social media led development of our web presence, where our interactions with our online audiences are vibrant and continuous. </a:t>
            </a:r>
            <a:endParaRPr sz="1800">
              <a:solidFill>
                <a:srgbClr val="BF9000"/>
              </a:solidFill>
              <a:latin typeface="Open Sans"/>
              <a:ea typeface="Open Sans"/>
              <a:cs typeface="Open Sans"/>
              <a:sym typeface="Open Sans"/>
            </a:endParaRPr>
          </a:p>
          <a:p>
            <a:pPr indent="0" lvl="0" marL="0" rtl="0" algn="l">
              <a:lnSpc>
                <a:spcPct val="115000"/>
              </a:lnSpc>
              <a:spcBef>
                <a:spcPts val="1400"/>
              </a:spcBef>
              <a:spcAft>
                <a:spcPts val="0"/>
              </a:spcAft>
              <a:buClr>
                <a:schemeClr val="dk1"/>
              </a:buClr>
              <a:buSzPts val="1100"/>
              <a:buFont typeface="Arial"/>
              <a:buNone/>
            </a:pPr>
            <a:r>
              <a:rPr lang="en-GB" sz="1800">
                <a:solidFill>
                  <a:srgbClr val="BF9000"/>
                </a:solidFill>
                <a:latin typeface="Open Sans"/>
                <a:ea typeface="Open Sans"/>
                <a:cs typeface="Open Sans"/>
                <a:sym typeface="Open Sans"/>
              </a:rPr>
              <a:t>Action 10: Public participation events to increase our knowledge and improve the description of our Collections on our own websites and in Wikipedia, via Wiki-Editathons etc. </a:t>
            </a:r>
            <a:endParaRPr sz="1800">
              <a:solidFill>
                <a:srgbClr val="BF9000"/>
              </a:solidFill>
              <a:latin typeface="Open Sans"/>
              <a:ea typeface="Open Sans"/>
              <a:cs typeface="Open Sans"/>
              <a:sym typeface="Open Sans"/>
            </a:endParaRPr>
          </a:p>
          <a:p>
            <a:pPr indent="0" lvl="0" marL="0" rtl="0" algn="l">
              <a:lnSpc>
                <a:spcPct val="115000"/>
              </a:lnSpc>
              <a:spcBef>
                <a:spcPts val="1400"/>
              </a:spcBef>
              <a:spcAft>
                <a:spcPts val="400"/>
              </a:spcAft>
              <a:buClr>
                <a:schemeClr val="dk1"/>
              </a:buClr>
              <a:buSzPts val="1100"/>
              <a:buFont typeface="Arial"/>
              <a:buNone/>
            </a:pPr>
            <a:r>
              <a:rPr lang="en-GB" sz="1800">
                <a:solidFill>
                  <a:srgbClr val="BF9000"/>
                </a:solidFill>
                <a:latin typeface="Open Sans"/>
                <a:ea typeface="Open Sans"/>
                <a:cs typeface="Open Sans"/>
                <a:sym typeface="Open Sans"/>
              </a:rPr>
              <a:t>Action 12: Interactive events such as hackathons, editathons, 3D digitisation and Collection days to give more people the opportunity to contribute to our social and economic impact.</a:t>
            </a:r>
            <a:endParaRPr sz="1800">
              <a:solidFill>
                <a:srgbClr val="BF9000"/>
              </a:solidFill>
              <a:latin typeface="Open Sans"/>
              <a:ea typeface="Open Sans"/>
              <a:cs typeface="Open Sans"/>
              <a:sym typeface="Open Sans"/>
            </a:endParaRPr>
          </a:p>
        </p:txBody>
      </p:sp>
      <p:pic>
        <p:nvPicPr>
          <p:cNvPr id="555" name="Google Shape;555;p76"/>
          <p:cNvPicPr preferRelativeResize="0"/>
          <p:nvPr/>
        </p:nvPicPr>
        <p:blipFill>
          <a:blip r:embed="rId3">
            <a:alphaModFix/>
          </a:blip>
          <a:stretch>
            <a:fillRect/>
          </a:stretch>
        </p:blipFill>
        <p:spPr>
          <a:xfrm>
            <a:off x="6389650" y="1022550"/>
            <a:ext cx="2617900" cy="2534675"/>
          </a:xfrm>
          <a:prstGeom prst="rect">
            <a:avLst/>
          </a:prstGeom>
          <a:noFill/>
          <a:ln>
            <a:noFill/>
          </a:ln>
        </p:spPr>
      </p:pic>
      <p:sp>
        <p:nvSpPr>
          <p:cNvPr id="556" name="Google Shape;556;p7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560" name="Shape 560"/>
        <p:cNvGrpSpPr/>
        <p:nvPr/>
      </p:nvGrpSpPr>
      <p:grpSpPr>
        <a:xfrm>
          <a:off x="0" y="0"/>
          <a:ext cx="0" cy="0"/>
          <a:chOff x="0" y="0"/>
          <a:chExt cx="0" cy="0"/>
        </a:xfrm>
      </p:grpSpPr>
      <p:sp>
        <p:nvSpPr>
          <p:cNvPr id="561" name="Google Shape;561;p77"/>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77"/>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2. </a:t>
            </a:r>
            <a:r>
              <a:rPr lang="en-GB" sz="3000">
                <a:solidFill>
                  <a:srgbClr val="BF9000"/>
                </a:solidFill>
                <a:latin typeface="Open Sans"/>
                <a:ea typeface="Open Sans"/>
                <a:cs typeface="Open Sans"/>
                <a:sym typeface="Open Sans"/>
              </a:rPr>
              <a:t>Public Engagement : Participation</a:t>
            </a:r>
            <a:endParaRPr sz="3000">
              <a:solidFill>
                <a:srgbClr val="BF9000"/>
              </a:solidFill>
              <a:latin typeface="Open Sans"/>
              <a:ea typeface="Open Sans"/>
              <a:cs typeface="Open Sans"/>
              <a:sym typeface="Open Sans"/>
            </a:endParaRPr>
          </a:p>
        </p:txBody>
      </p:sp>
      <p:sp>
        <p:nvSpPr>
          <p:cNvPr id="563" name="Google Shape;563;p77"/>
          <p:cNvSpPr txBox="1"/>
          <p:nvPr/>
        </p:nvSpPr>
        <p:spPr>
          <a:xfrm>
            <a:off x="591600" y="1282400"/>
            <a:ext cx="8132400" cy="521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In addition to the participation activities described above sections the following tasks are scheduled for 2019</a:t>
            </a:r>
            <a:endParaRPr b="1">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Char char="●"/>
            </a:pPr>
            <a:r>
              <a:rPr lang="en-GB">
                <a:solidFill>
                  <a:schemeClr val="lt1"/>
                </a:solidFill>
                <a:latin typeface="Open Sans"/>
                <a:ea typeface="Open Sans"/>
                <a:cs typeface="Open Sans"/>
                <a:sym typeface="Open Sans"/>
              </a:rPr>
              <a:t>Continue to develop the Limerick 3D community and set up a programme of 3D digitisation.  </a:t>
            </a:r>
            <a:endParaRPr>
              <a:solidFill>
                <a:schemeClr val="lt1"/>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Use all social media platforms to increase audience reach and engagement with the Collections and Events</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Run a hackathon with @LIT and @UL linked to Coding Da Vinci  to generate new technology for the museum</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Develop volunteer groups within Hunt Friends and Society to run participation activities including Vlogging about museum and our objects.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GB">
                <a:solidFill>
                  <a:srgbClr val="FFFFFF"/>
                </a:solidFill>
                <a:latin typeface="Open Sans"/>
                <a:ea typeface="Open Sans"/>
                <a:cs typeface="Open Sans"/>
                <a:sym typeface="Open Sans"/>
              </a:rPr>
              <a:t>Supported by:</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Education: </a:t>
            </a:r>
            <a:r>
              <a:rPr lang="en-GB">
                <a:solidFill>
                  <a:srgbClr val="FFFFFF"/>
                </a:solidFill>
                <a:latin typeface="Open Sans"/>
                <a:ea typeface="Open Sans"/>
                <a:cs typeface="Open Sans"/>
                <a:sym typeface="Open Sans"/>
              </a:rPr>
              <a:t>structuring activities that contribute to curricula and lifelong learning</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Docents: </a:t>
            </a:r>
            <a:r>
              <a:rPr lang="en-GB">
                <a:solidFill>
                  <a:srgbClr val="FFFFFF"/>
                </a:solidFill>
                <a:latin typeface="Open Sans"/>
                <a:ea typeface="Open Sans"/>
                <a:cs typeface="Open Sans"/>
                <a:sym typeface="Open Sans"/>
              </a:rPr>
              <a:t>volunteering and helping where needed</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Friends: </a:t>
            </a:r>
            <a:r>
              <a:rPr lang="en-GB">
                <a:solidFill>
                  <a:srgbClr val="FFFFFF"/>
                </a:solidFill>
                <a:latin typeface="Open Sans"/>
                <a:ea typeface="Open Sans"/>
                <a:cs typeface="Open Sans"/>
                <a:sym typeface="Open Sans"/>
              </a:rPr>
              <a:t>actively promoting and participating in events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Community: </a:t>
            </a:r>
            <a:r>
              <a:rPr lang="en-GB">
                <a:solidFill>
                  <a:srgbClr val="FFFFFF"/>
                </a:solidFill>
                <a:latin typeface="Open Sans"/>
                <a:ea typeface="Open Sans"/>
                <a:cs typeface="Open Sans"/>
                <a:sym typeface="Open Sans"/>
              </a:rPr>
              <a:t>encouraging a wide range of people to join in and gain from the participation</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Marketing: </a:t>
            </a:r>
            <a:r>
              <a:rPr lang="en-GB">
                <a:solidFill>
                  <a:srgbClr val="FFFFFF"/>
                </a:solidFill>
                <a:latin typeface="Open Sans"/>
                <a:ea typeface="Open Sans"/>
                <a:cs typeface="Open Sans"/>
                <a:sym typeface="Open Sans"/>
              </a:rPr>
              <a:t>promoting all the events to target audiences.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p:txBody>
      </p:sp>
      <p:pic>
        <p:nvPicPr>
          <p:cNvPr id="564" name="Google Shape;564;p77"/>
          <p:cNvPicPr preferRelativeResize="0"/>
          <p:nvPr/>
        </p:nvPicPr>
        <p:blipFill>
          <a:blip r:embed="rId3">
            <a:alphaModFix/>
          </a:blip>
          <a:stretch>
            <a:fillRect/>
          </a:stretch>
        </p:blipFill>
        <p:spPr>
          <a:xfrm>
            <a:off x="8918725" y="1564800"/>
            <a:ext cx="3071250" cy="2973609"/>
          </a:xfrm>
          <a:prstGeom prst="rect">
            <a:avLst/>
          </a:prstGeom>
          <a:noFill/>
          <a:ln>
            <a:noFill/>
          </a:ln>
        </p:spPr>
      </p:pic>
      <p:sp>
        <p:nvSpPr>
          <p:cNvPr id="565" name="Google Shape;565;p7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566" name="Google Shape;566;p77"/>
          <p:cNvSpPr txBox="1"/>
          <p:nvPr/>
        </p:nvSpPr>
        <p:spPr>
          <a:xfrm>
            <a:off x="2233350" y="6041825"/>
            <a:ext cx="5574300" cy="6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KPI’s:   Hackathon is run </a:t>
            </a:r>
            <a:endParaRPr>
              <a:solidFill>
                <a:srgbClr val="FFFFFF"/>
              </a:solidFill>
            </a:endParaRPr>
          </a:p>
          <a:p>
            <a:pPr indent="0" lvl="0" marL="0" rtl="0" algn="l">
              <a:spcBef>
                <a:spcPts val="0"/>
              </a:spcBef>
              <a:spcAft>
                <a:spcPts val="0"/>
              </a:spcAft>
              <a:buNone/>
            </a:pPr>
            <a:r>
              <a:rPr lang="en-GB">
                <a:solidFill>
                  <a:srgbClr val="FFFFFF"/>
                </a:solidFill>
              </a:rPr>
              <a:t>	    Community of 3D Digitisers exists</a:t>
            </a:r>
            <a:endParaRPr>
              <a:solidFill>
                <a:srgbClr val="FFFFFF"/>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78"/>
          <p:cNvSpPr txBox="1"/>
          <p:nvPr>
            <p:ph idx="1" type="body"/>
          </p:nvPr>
        </p:nvSpPr>
        <p:spPr>
          <a:xfrm>
            <a:off x="123000" y="1151400"/>
            <a:ext cx="8827800" cy="5267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t> Responsible:  </a:t>
            </a:r>
            <a:r>
              <a:rPr lang="en-GB"/>
              <a:t>Maria</a:t>
            </a:r>
            <a:r>
              <a:rPr b="1" lang="en-GB"/>
              <a:t> Timeline:</a:t>
            </a:r>
            <a:r>
              <a:rPr lang="en-GB" sz="1400">
                <a:solidFill>
                  <a:schemeClr val="dk1"/>
                </a:solidFill>
                <a:latin typeface="Open Sans"/>
                <a:ea typeface="Open Sans"/>
                <a:cs typeface="Open Sans"/>
                <a:sym typeface="Open Sans"/>
              </a:rPr>
              <a:t>:  Q1-Q4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€15K 3D Digitisation from Museum Budget</a:t>
            </a:r>
            <a:endParaRPr>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en-GB" sz="1600">
                <a:solidFill>
                  <a:schemeClr val="dk1"/>
                </a:solidFill>
                <a:latin typeface="Open Sans"/>
                <a:ea typeface="Open Sans"/>
                <a:cs typeface="Open Sans"/>
                <a:sym typeface="Open Sans"/>
              </a:rPr>
              <a:t>T4.1 Limerick3D</a:t>
            </a:r>
            <a:r>
              <a:rPr lang="en-GB">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Additional External funding also required</a:t>
            </a:r>
            <a:endParaRPr sz="1400">
              <a:solidFill>
                <a:schemeClr val="dk1"/>
              </a:solidFill>
              <a:latin typeface="Open Sans"/>
              <a:ea typeface="Open Sans"/>
              <a:cs typeface="Open Sans"/>
              <a:sym typeface="Open Sans"/>
            </a:endParaRPr>
          </a:p>
          <a:p>
            <a:pPr indent="0" lvl="0" marL="457200" rtl="0" algn="l">
              <a:spcBef>
                <a:spcPts val="1600"/>
              </a:spcBef>
              <a:spcAft>
                <a:spcPts val="0"/>
              </a:spcAft>
              <a:buNone/>
            </a:pPr>
            <a:r>
              <a:rPr lang="en-GB" sz="1400">
                <a:solidFill>
                  <a:schemeClr val="dk1"/>
                </a:solidFill>
                <a:latin typeface="Open Sans"/>
                <a:ea typeface="Open Sans"/>
                <a:cs typeface="Open Sans"/>
                <a:sym typeface="Open Sans"/>
              </a:rPr>
              <a:t>T4.1.1 Support Volunteer 3D object recording and processing on Wednesdays, Fridays and one Saturday a month </a:t>
            </a:r>
            <a:r>
              <a:rPr lang="en-GB" sz="1400">
                <a:solidFill>
                  <a:schemeClr val="dk1"/>
                </a:solidFill>
                <a:latin typeface="Open Sans"/>
                <a:ea typeface="Open Sans"/>
                <a:cs typeface="Open Sans"/>
                <a:sym typeface="Open Sans"/>
              </a:rPr>
              <a:t> starting xx</a:t>
            </a:r>
            <a:endParaRPr sz="1400">
              <a:solidFill>
                <a:schemeClr val="dk1"/>
              </a:solidFill>
              <a:latin typeface="Open Sans"/>
              <a:ea typeface="Open Sans"/>
              <a:cs typeface="Open Sans"/>
              <a:sym typeface="Open Sans"/>
            </a:endParaRPr>
          </a:p>
          <a:p>
            <a:pPr indent="0" lvl="0" marL="457200" rtl="0" algn="l">
              <a:spcBef>
                <a:spcPts val="1600"/>
              </a:spcBef>
              <a:spcAft>
                <a:spcPts val="0"/>
              </a:spcAft>
              <a:buNone/>
            </a:pPr>
            <a:r>
              <a:rPr lang="en-GB" sz="1400">
                <a:solidFill>
                  <a:schemeClr val="dk1"/>
                </a:solidFill>
                <a:latin typeface="Open Sans"/>
                <a:ea typeface="Open Sans"/>
                <a:cs typeface="Open Sans"/>
                <a:sym typeface="Open Sans"/>
              </a:rPr>
              <a:t>T4.1.2 Work with Collections for Europeana Archaeology to identify 100 objects for 3D Digitisation  and create a schedule with the volunteers and Digital Heritage Age - </a:t>
            </a:r>
            <a:r>
              <a:rPr i="1" lang="en-GB" sz="1400">
                <a:solidFill>
                  <a:schemeClr val="dk1"/>
                </a:solidFill>
                <a:latin typeface="Open Sans"/>
                <a:ea typeface="Open Sans"/>
                <a:cs typeface="Open Sans"/>
                <a:sym typeface="Open Sans"/>
              </a:rPr>
              <a:t>Q1</a:t>
            </a:r>
            <a:endParaRPr i="1" sz="1400">
              <a:solidFill>
                <a:schemeClr val="dk1"/>
              </a:solidFill>
              <a:latin typeface="Open Sans"/>
              <a:ea typeface="Open Sans"/>
              <a:cs typeface="Open Sans"/>
              <a:sym typeface="Open Sans"/>
            </a:endParaRPr>
          </a:p>
          <a:p>
            <a:pPr indent="0" lvl="0" marL="457200" rtl="0" algn="l">
              <a:spcBef>
                <a:spcPts val="1600"/>
              </a:spcBef>
              <a:spcAft>
                <a:spcPts val="0"/>
              </a:spcAft>
              <a:buNone/>
            </a:pPr>
            <a:r>
              <a:rPr lang="en-GB" sz="1400">
                <a:solidFill>
                  <a:schemeClr val="dk1"/>
                </a:solidFill>
                <a:latin typeface="Open Sans"/>
                <a:ea typeface="Open Sans"/>
                <a:cs typeface="Open Sans"/>
                <a:sym typeface="Open Sans"/>
              </a:rPr>
              <a:t>T4.1.3 Purchase  and download an additional copy of Agisoft to meet demand for processing outside Volunteer sessions in the Museum. </a:t>
            </a:r>
            <a:r>
              <a:rPr i="1" lang="en-GB" sz="1400">
                <a:solidFill>
                  <a:schemeClr val="dk1"/>
                </a:solidFill>
                <a:latin typeface="Open Sans"/>
                <a:ea typeface="Open Sans"/>
                <a:cs typeface="Open Sans"/>
                <a:sym typeface="Open Sans"/>
              </a:rPr>
              <a:t>February</a:t>
            </a:r>
            <a:endParaRPr i="1" sz="1400">
              <a:solidFill>
                <a:schemeClr val="dk1"/>
              </a:solidFill>
              <a:latin typeface="Open Sans"/>
              <a:ea typeface="Open Sans"/>
              <a:cs typeface="Open Sans"/>
              <a:sym typeface="Open Sans"/>
            </a:endParaRPr>
          </a:p>
          <a:p>
            <a:pPr indent="0" lvl="0" marL="45720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T4.1.4 Liaise with Digital Heritage Age to agree a plan to manage unprocessed/problematic object files and work out how to digitise the axeheads. </a:t>
            </a:r>
            <a:r>
              <a:rPr i="1" lang="en-GB" sz="1400">
                <a:solidFill>
                  <a:schemeClr val="dk1"/>
                </a:solidFill>
                <a:latin typeface="Open Sans"/>
                <a:ea typeface="Open Sans"/>
                <a:cs typeface="Open Sans"/>
                <a:sym typeface="Open Sans"/>
              </a:rPr>
              <a:t>February</a:t>
            </a:r>
            <a:endParaRPr i="1" sz="1400">
              <a:solidFill>
                <a:schemeClr val="dk1"/>
              </a:solidFill>
              <a:latin typeface="Open Sans"/>
              <a:ea typeface="Open Sans"/>
              <a:cs typeface="Open Sans"/>
              <a:sym typeface="Open Sans"/>
            </a:endParaRPr>
          </a:p>
          <a:p>
            <a:pPr indent="0" lvl="0" marL="457200" rtl="0" algn="l">
              <a:spcBef>
                <a:spcPts val="1600"/>
              </a:spcBef>
              <a:spcAft>
                <a:spcPts val="0"/>
              </a:spcAft>
              <a:buNone/>
            </a:pPr>
            <a:r>
              <a:rPr lang="en-GB" sz="1400">
                <a:solidFill>
                  <a:schemeClr val="dk1"/>
                </a:solidFill>
                <a:latin typeface="Open Sans"/>
                <a:ea typeface="Open Sans"/>
                <a:cs typeface="Open Sans"/>
                <a:sym typeface="Open Sans"/>
              </a:rPr>
              <a:t>T4.1.5  Volunteers, recruit new from waiting list, and plan March top up training for existing Volunteers </a:t>
            </a:r>
            <a:r>
              <a:rPr i="1" lang="en-GB" sz="1400">
                <a:solidFill>
                  <a:schemeClr val="dk1"/>
                </a:solidFill>
                <a:latin typeface="Open Sans"/>
                <a:ea typeface="Open Sans"/>
                <a:cs typeface="Open Sans"/>
                <a:sym typeface="Open Sans"/>
              </a:rPr>
              <a:t>March-May</a:t>
            </a:r>
            <a:endParaRPr i="1" sz="1400">
              <a:solidFill>
                <a:schemeClr val="dk1"/>
              </a:solidFill>
              <a:latin typeface="Open Sans"/>
              <a:ea typeface="Open Sans"/>
              <a:cs typeface="Open Sans"/>
              <a:sym typeface="Open Sans"/>
            </a:endParaRPr>
          </a:p>
          <a:p>
            <a:pPr indent="0" lvl="0" marL="457200" rtl="0" algn="l">
              <a:spcBef>
                <a:spcPts val="1600"/>
              </a:spcBef>
              <a:spcAft>
                <a:spcPts val="0"/>
              </a:spcAft>
              <a:buNone/>
            </a:pPr>
            <a:r>
              <a:rPr lang="en-GB" sz="1400">
                <a:solidFill>
                  <a:schemeClr val="dk1"/>
                </a:solidFill>
                <a:latin typeface="Open Sans"/>
                <a:ea typeface="Open Sans"/>
                <a:cs typeface="Open Sans"/>
                <a:sym typeface="Open Sans"/>
              </a:rPr>
              <a:t>T4.1.6 Scope opportunities and costs for 3D printing digital models, including liaising with Fab Lab - </a:t>
            </a:r>
            <a:r>
              <a:rPr i="1" lang="en-GB" sz="1400">
                <a:solidFill>
                  <a:schemeClr val="dk1"/>
                </a:solidFill>
                <a:latin typeface="Open Sans"/>
                <a:ea typeface="Open Sans"/>
                <a:cs typeface="Open Sans"/>
                <a:sym typeface="Open Sans"/>
              </a:rPr>
              <a:t>March</a:t>
            </a:r>
            <a:endParaRPr i="1" sz="1400">
              <a:solidFill>
                <a:schemeClr val="dk1"/>
              </a:solidFill>
              <a:latin typeface="Open Sans"/>
              <a:ea typeface="Open Sans"/>
              <a:cs typeface="Open Sans"/>
              <a:sym typeface="Open Sans"/>
            </a:endParaRPr>
          </a:p>
          <a:p>
            <a:pPr indent="0" lvl="0" marL="45720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T4.1.7  Work on next tranche of funding for the project…. Grant applications or Sponsorship Q2</a:t>
            </a:r>
            <a:endParaRPr i="1" sz="1400">
              <a:solidFill>
                <a:schemeClr val="dk1"/>
              </a:solidFill>
              <a:latin typeface="Open Sans"/>
              <a:ea typeface="Open Sans"/>
              <a:cs typeface="Open Sans"/>
              <a:sym typeface="Open Sans"/>
            </a:endParaRPr>
          </a:p>
          <a:p>
            <a:pPr indent="0" lvl="0" marL="457200" rtl="0" algn="l">
              <a:spcBef>
                <a:spcPts val="1600"/>
              </a:spcBef>
              <a:spcAft>
                <a:spcPts val="0"/>
              </a:spcAft>
              <a:buNone/>
            </a:pPr>
            <a:r>
              <a:t/>
            </a:r>
            <a:endParaRPr i="1" sz="1400">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p>
        </p:txBody>
      </p:sp>
      <p:sp>
        <p:nvSpPr>
          <p:cNvPr id="572" name="Google Shape;572;p7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573" name="Google Shape;573;p78"/>
          <p:cNvSpPr txBox="1"/>
          <p:nvPr>
            <p:ph type="title"/>
          </p:nvPr>
        </p:nvSpPr>
        <p:spPr>
          <a:xfrm>
            <a:off x="311700" y="1849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Participation</a:t>
            </a:r>
            <a:r>
              <a:rPr lang="en-GB" sz="3000">
                <a:solidFill>
                  <a:srgbClr val="BF9000"/>
                </a:solidFill>
                <a:latin typeface="Open Sans"/>
                <a:ea typeface="Open Sans"/>
                <a:cs typeface="Open Sans"/>
                <a:sym typeface="Open Sans"/>
              </a:rPr>
              <a:t>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79"/>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Participation</a:t>
            </a:r>
            <a:endParaRPr/>
          </a:p>
        </p:txBody>
      </p:sp>
      <p:sp>
        <p:nvSpPr>
          <p:cNvPr id="579" name="Google Shape;579;p79"/>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a:t>
            </a:r>
            <a:r>
              <a:rPr b="1" lang="en-GB"/>
              <a:t> - </a:t>
            </a:r>
            <a:r>
              <a:rPr lang="en-GB"/>
              <a:t>Julie</a:t>
            </a:r>
            <a:r>
              <a:rPr lang="en-GB"/>
              <a:t>  </a:t>
            </a:r>
            <a:r>
              <a:rPr b="1" lang="en-GB"/>
              <a:t>Timeline:</a:t>
            </a:r>
            <a:r>
              <a:rPr lang="en-GB" sz="1400">
                <a:solidFill>
                  <a:schemeClr val="dk1"/>
                </a:solidFill>
                <a:latin typeface="Open Sans"/>
                <a:ea typeface="Open Sans"/>
                <a:cs typeface="Open Sans"/>
                <a:sym typeface="Open Sans"/>
              </a:rPr>
              <a:t>:  Q1-Q4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Museum</a:t>
            </a:r>
            <a:endParaRPr i="1"/>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T4.2 </a:t>
            </a:r>
            <a:r>
              <a:rPr lang="en-GB" sz="1400">
                <a:solidFill>
                  <a:schemeClr val="dk1"/>
                </a:solidFill>
                <a:latin typeface="Open Sans"/>
                <a:ea typeface="Open Sans"/>
                <a:cs typeface="Open Sans"/>
                <a:sym typeface="Open Sans"/>
              </a:rPr>
              <a:t>Use all social media platforms to increase audience reach and engagement with the Collections and Events</a:t>
            </a:r>
            <a:endParaRPr i="1"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T4.2.1 Review current use of social media platforms </a:t>
            </a:r>
            <a:r>
              <a:rPr i="1" lang="en-GB" sz="1400">
                <a:solidFill>
                  <a:srgbClr val="000000"/>
                </a:solidFill>
                <a:latin typeface="Open Sans"/>
                <a:ea typeface="Open Sans"/>
                <a:cs typeface="Open Sans"/>
                <a:sym typeface="Open Sans"/>
              </a:rPr>
              <a:t>February</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T4.2.2 Create plan for use of social media platforms with targets </a:t>
            </a:r>
            <a:r>
              <a:rPr i="1" lang="en-GB" sz="1400">
                <a:solidFill>
                  <a:srgbClr val="000000"/>
                </a:solidFill>
                <a:latin typeface="Open Sans"/>
                <a:ea typeface="Open Sans"/>
                <a:cs typeface="Open Sans"/>
                <a:sym typeface="Open Sans"/>
              </a:rPr>
              <a:t>February</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T4.2.3 Execute plan, reporting progress quarterly and adjusting where needed </a:t>
            </a:r>
            <a:r>
              <a:rPr i="1" lang="en-GB" sz="1400">
                <a:solidFill>
                  <a:srgbClr val="000000"/>
                </a:solidFill>
                <a:latin typeface="Open Sans"/>
                <a:ea typeface="Open Sans"/>
                <a:cs typeface="Open Sans"/>
                <a:sym typeface="Open Sans"/>
              </a:rPr>
              <a:t>Q1-Q4</a:t>
            </a:r>
            <a:endParaRPr i="1" sz="1400">
              <a:solidFill>
                <a:srgbClr val="000000"/>
              </a:solidFill>
              <a:latin typeface="Open Sans"/>
              <a:ea typeface="Open Sans"/>
              <a:cs typeface="Open Sans"/>
              <a:sym typeface="Open Sans"/>
            </a:endParaRPr>
          </a:p>
          <a:p>
            <a:pPr indent="0" lvl="0" marL="45720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580" name="Google Shape;580;p7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80"/>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Participation</a:t>
            </a:r>
            <a:endParaRPr/>
          </a:p>
        </p:txBody>
      </p:sp>
      <p:sp>
        <p:nvSpPr>
          <p:cNvPr id="586" name="Google Shape;586;p80"/>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a:t>Jill  </a:t>
            </a:r>
            <a:r>
              <a:rPr b="1" lang="en-GB"/>
              <a:t>Timeline:</a:t>
            </a:r>
            <a:r>
              <a:rPr lang="en-GB" sz="1400">
                <a:solidFill>
                  <a:schemeClr val="dk1"/>
                </a:solidFill>
                <a:latin typeface="Open Sans"/>
                <a:ea typeface="Open Sans"/>
                <a:cs typeface="Open Sans"/>
                <a:sym typeface="Open Sans"/>
              </a:rPr>
              <a:t>:  Q2-3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Museum and Corporate Sponsor</a:t>
            </a:r>
            <a:endParaRPr i="1"/>
          </a:p>
          <a:p>
            <a:pPr indent="0" lvl="0" marL="0" rtl="0" algn="l">
              <a:spcBef>
                <a:spcPts val="1600"/>
              </a:spcBef>
              <a:spcAft>
                <a:spcPts val="0"/>
              </a:spcAft>
              <a:buNone/>
            </a:pPr>
            <a:r>
              <a:t/>
            </a:r>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T4.5 </a:t>
            </a:r>
            <a:r>
              <a:rPr lang="en-GB" sz="1400">
                <a:solidFill>
                  <a:schemeClr val="dk1"/>
                </a:solidFill>
                <a:latin typeface="Open Sans"/>
                <a:ea typeface="Open Sans"/>
                <a:cs typeface="Open Sans"/>
                <a:sym typeface="Open Sans"/>
              </a:rPr>
              <a:t>Run a hackathon with @LIT and @UL linked to Coding Da Vinci  to generate new technology for the museum </a:t>
            </a:r>
            <a:endParaRPr i="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T4.5.1 	Set up concept and </a:t>
            </a:r>
            <a:r>
              <a:rPr lang="en-GB" sz="1400">
                <a:solidFill>
                  <a:srgbClr val="000000"/>
                </a:solidFill>
                <a:latin typeface="Open Sans"/>
                <a:ea typeface="Open Sans"/>
                <a:cs typeface="Open Sans"/>
                <a:sym typeface="Open Sans"/>
              </a:rPr>
              <a:t>agree</a:t>
            </a:r>
            <a:r>
              <a:rPr lang="en-GB" sz="1400">
                <a:solidFill>
                  <a:srgbClr val="000000"/>
                </a:solidFill>
                <a:latin typeface="Open Sans"/>
                <a:ea typeface="Open Sans"/>
                <a:cs typeface="Open Sans"/>
                <a:sym typeface="Open Sans"/>
              </a:rPr>
              <a:t> dates  with LIT &amp; UL &amp; Coding Da Vinci 	</a:t>
            </a:r>
            <a:r>
              <a:rPr i="1" lang="en-GB" sz="1400">
                <a:solidFill>
                  <a:srgbClr val="000000"/>
                </a:solidFill>
                <a:latin typeface="Open Sans"/>
                <a:ea typeface="Open Sans"/>
                <a:cs typeface="Open Sans"/>
                <a:sym typeface="Open Sans"/>
              </a:rPr>
              <a:t>March</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T4.5.2	Involve Docents using concept of improving display, 	Q2</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T4.5.3	</a:t>
            </a:r>
            <a:r>
              <a:rPr lang="en-GB" sz="1400">
                <a:solidFill>
                  <a:schemeClr val="dk1"/>
                </a:solidFill>
                <a:latin typeface="Open Sans"/>
                <a:ea typeface="Open Sans"/>
                <a:cs typeface="Open Sans"/>
                <a:sym typeface="Open Sans"/>
              </a:rPr>
              <a:t>Hold Hackathon and hold </a:t>
            </a:r>
            <a:r>
              <a:rPr lang="en-GB" sz="1400">
                <a:solidFill>
                  <a:srgbClr val="000000"/>
                </a:solidFill>
                <a:latin typeface="Open Sans"/>
                <a:ea typeface="Open Sans"/>
                <a:cs typeface="Open Sans"/>
                <a:sym typeface="Open Sans"/>
              </a:rPr>
              <a:t>Prize ceremony Q2</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a:t>
            </a:r>
            <a:endParaRPr sz="1400">
              <a:solidFill>
                <a:srgbClr val="000000"/>
              </a:solidFill>
              <a:latin typeface="Open Sans"/>
              <a:ea typeface="Open Sans"/>
              <a:cs typeface="Open Sans"/>
              <a:sym typeface="Open Sans"/>
            </a:endParaRPr>
          </a:p>
          <a:p>
            <a:pPr indent="-317500" lvl="0" marL="457200" rtl="0" algn="l">
              <a:spcBef>
                <a:spcPts val="1600"/>
              </a:spcBef>
              <a:spcAft>
                <a:spcPts val="0"/>
              </a:spcAft>
              <a:buClr>
                <a:srgbClr val="000000"/>
              </a:buClr>
              <a:buSzPts val="1400"/>
              <a:buFont typeface="Open Sans"/>
              <a:buChar char="●"/>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587" name="Google Shape;587;p8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591" name="Shape 591"/>
        <p:cNvGrpSpPr/>
        <p:nvPr/>
      </p:nvGrpSpPr>
      <p:grpSpPr>
        <a:xfrm>
          <a:off x="0" y="0"/>
          <a:ext cx="0" cy="0"/>
          <a:chOff x="0" y="0"/>
          <a:chExt cx="0" cy="0"/>
        </a:xfrm>
      </p:grpSpPr>
      <p:sp>
        <p:nvSpPr>
          <p:cNvPr id="592" name="Google Shape;592;p81"/>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81"/>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3. 	Innovation : Partnerships</a:t>
            </a:r>
            <a:endParaRPr sz="3000">
              <a:solidFill>
                <a:srgbClr val="BF9000"/>
              </a:solidFill>
              <a:latin typeface="Open Sans"/>
              <a:ea typeface="Open Sans"/>
              <a:cs typeface="Open Sans"/>
              <a:sym typeface="Open Sans"/>
            </a:endParaRPr>
          </a:p>
        </p:txBody>
      </p:sp>
      <p:sp>
        <p:nvSpPr>
          <p:cNvPr id="594" name="Google Shape;594;p81"/>
          <p:cNvSpPr txBox="1"/>
          <p:nvPr/>
        </p:nvSpPr>
        <p:spPr>
          <a:xfrm>
            <a:off x="6129600" y="4089350"/>
            <a:ext cx="3014400" cy="255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Action 1: Work with other Limerick and regional attractions to increase awareness and use of the city’s heritage to the benefit of inward investment and tourism.</a:t>
            </a:r>
            <a:endParaRPr sz="1800">
              <a:solidFill>
                <a:srgbClr val="BF9000"/>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solidFill>
                <a:srgbClr val="BF9000"/>
              </a:solidFill>
              <a:latin typeface="Open Sans"/>
              <a:ea typeface="Open Sans"/>
              <a:cs typeface="Open Sans"/>
              <a:sym typeface="Open Sans"/>
            </a:endParaRPr>
          </a:p>
        </p:txBody>
      </p:sp>
      <p:pic>
        <p:nvPicPr>
          <p:cNvPr id="595" name="Google Shape;595;p81"/>
          <p:cNvPicPr preferRelativeResize="0"/>
          <p:nvPr/>
        </p:nvPicPr>
        <p:blipFill>
          <a:blip r:embed="rId3">
            <a:alphaModFix/>
          </a:blip>
          <a:stretch>
            <a:fillRect/>
          </a:stretch>
        </p:blipFill>
        <p:spPr>
          <a:xfrm>
            <a:off x="6505575" y="117275"/>
            <a:ext cx="2638425" cy="3810000"/>
          </a:xfrm>
          <a:prstGeom prst="rect">
            <a:avLst/>
          </a:prstGeom>
          <a:noFill/>
          <a:ln>
            <a:noFill/>
          </a:ln>
        </p:spPr>
      </p:pic>
      <p:sp>
        <p:nvSpPr>
          <p:cNvPr id="596" name="Google Shape;596;p81"/>
          <p:cNvSpPr txBox="1"/>
          <p:nvPr/>
        </p:nvSpPr>
        <p:spPr>
          <a:xfrm>
            <a:off x="591600" y="1645525"/>
            <a:ext cx="5007900" cy="42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Open Sans"/>
                <a:ea typeface="Open Sans"/>
                <a:cs typeface="Open Sans"/>
                <a:sym typeface="Open Sans"/>
              </a:rPr>
              <a:t>Create a Limerick Medieval trail.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GB">
                <a:solidFill>
                  <a:srgbClr val="FFFFFF"/>
                </a:solidFill>
                <a:latin typeface="Open Sans"/>
                <a:ea typeface="Open Sans"/>
                <a:cs typeface="Open Sans"/>
                <a:sym typeface="Open Sans"/>
              </a:rPr>
              <a:t>Together with St Mary’s Cathedral, King John’s Castle, the Limerick Civic Trust, Limerick City and County Council and local residents</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GB">
                <a:solidFill>
                  <a:srgbClr val="FFFFFF"/>
                </a:solidFill>
                <a:latin typeface="Open Sans"/>
                <a:ea typeface="Open Sans"/>
                <a:cs typeface="Open Sans"/>
                <a:sym typeface="Open Sans"/>
              </a:rPr>
              <a:t>Supported by:</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b="1" lang="en-GB">
                <a:solidFill>
                  <a:srgbClr val="FFFFFF"/>
                </a:solidFill>
                <a:latin typeface="Open Sans"/>
                <a:ea typeface="Open Sans"/>
                <a:cs typeface="Open Sans"/>
                <a:sym typeface="Open Sans"/>
              </a:rPr>
              <a:t>Collections: </a:t>
            </a:r>
            <a:r>
              <a:rPr lang="en-GB">
                <a:solidFill>
                  <a:srgbClr val="FFFFFF"/>
                </a:solidFill>
                <a:latin typeface="Open Sans"/>
                <a:ea typeface="Open Sans"/>
                <a:cs typeface="Open Sans"/>
                <a:sym typeface="Open Sans"/>
              </a:rPr>
              <a:t>identifying the relevant objects</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b="1" lang="en-GB">
                <a:solidFill>
                  <a:srgbClr val="FFFFFF"/>
                </a:solidFill>
                <a:latin typeface="Open Sans"/>
                <a:ea typeface="Open Sans"/>
                <a:cs typeface="Open Sans"/>
                <a:sym typeface="Open Sans"/>
              </a:rPr>
              <a:t>Community:  </a:t>
            </a:r>
            <a:r>
              <a:rPr lang="en-GB">
                <a:solidFill>
                  <a:srgbClr val="FFFFFF"/>
                </a:solidFill>
                <a:latin typeface="Open Sans"/>
                <a:ea typeface="Open Sans"/>
                <a:cs typeface="Open Sans"/>
                <a:sym typeface="Open Sans"/>
              </a:rPr>
              <a:t>making large-scale 3D printed versions of Hunt Museum objects for the trail and our garden</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b="1" lang="en-GB">
                <a:solidFill>
                  <a:srgbClr val="FFFFFF"/>
                </a:solidFill>
                <a:latin typeface="Open Sans"/>
                <a:ea typeface="Open Sans"/>
                <a:cs typeface="Open Sans"/>
                <a:sym typeface="Open Sans"/>
              </a:rPr>
              <a:t>Marketing: </a:t>
            </a:r>
            <a:r>
              <a:rPr lang="en-GB">
                <a:solidFill>
                  <a:srgbClr val="FFFFFF"/>
                </a:solidFill>
                <a:latin typeface="Open Sans"/>
                <a:ea typeface="Open Sans"/>
                <a:cs typeface="Open Sans"/>
                <a:sym typeface="Open Sans"/>
              </a:rPr>
              <a:t>working with Tourism platforms and Failte Ireland to promote the trail and the connection to the Museum.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b="1" lang="en-GB">
                <a:solidFill>
                  <a:srgbClr val="FFFFFF"/>
                </a:solidFill>
                <a:latin typeface="Open Sans"/>
                <a:ea typeface="Open Sans"/>
                <a:cs typeface="Open Sans"/>
                <a:sym typeface="Open Sans"/>
              </a:rPr>
              <a:t>Funding:  </a:t>
            </a:r>
            <a:r>
              <a:rPr lang="en-GB">
                <a:solidFill>
                  <a:srgbClr val="FFFFFF"/>
                </a:solidFill>
                <a:latin typeface="Open Sans"/>
                <a:ea typeface="Open Sans"/>
                <a:cs typeface="Open Sans"/>
                <a:sym typeface="Open Sans"/>
              </a:rPr>
              <a:t>raising funds for 3D digitisation &amp; printing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sp>
        <p:nvSpPr>
          <p:cNvPr id="597" name="Google Shape;597;p8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598" name="Google Shape;598;p81"/>
          <p:cNvSpPr txBox="1"/>
          <p:nvPr/>
        </p:nvSpPr>
        <p:spPr>
          <a:xfrm>
            <a:off x="756250" y="5848375"/>
            <a:ext cx="5205000" cy="7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KPI: Limerick Medieval Trail up and running by June 2019</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07" name="Shape 107"/>
        <p:cNvGrpSpPr/>
        <p:nvPr/>
      </p:nvGrpSpPr>
      <p:grpSpPr>
        <a:xfrm>
          <a:off x="0" y="0"/>
          <a:ext cx="0" cy="0"/>
          <a:chOff x="0" y="0"/>
          <a:chExt cx="0" cy="0"/>
        </a:xfrm>
      </p:grpSpPr>
      <p:sp>
        <p:nvSpPr>
          <p:cNvPr id="108" name="Google Shape;108;p19"/>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Virtual </a:t>
            </a:r>
            <a:endParaRPr sz="3000">
              <a:solidFill>
                <a:srgbClr val="BF9000"/>
              </a:solidFill>
              <a:latin typeface="Open Sans"/>
              <a:ea typeface="Open Sans"/>
              <a:cs typeface="Open Sans"/>
              <a:sym typeface="Open Sans"/>
            </a:endParaRPr>
          </a:p>
        </p:txBody>
      </p:sp>
      <p:sp>
        <p:nvSpPr>
          <p:cNvPr id="110" name="Google Shape;110;p19"/>
          <p:cNvSpPr txBox="1"/>
          <p:nvPr/>
        </p:nvSpPr>
        <p:spPr>
          <a:xfrm>
            <a:off x="416175" y="1066600"/>
            <a:ext cx="4957200" cy="50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1"/>
                </a:solidFill>
                <a:latin typeface="Open Sans"/>
                <a:ea typeface="Open Sans"/>
                <a:cs typeface="Open Sans"/>
                <a:sym typeface="Open Sans"/>
              </a:rPr>
              <a:t>2019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Audience Development</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1. </a:t>
            </a:r>
            <a:r>
              <a:rPr b="1" lang="en-GB" sz="1800">
                <a:solidFill>
                  <a:schemeClr val="lt1"/>
                </a:solidFill>
                <a:latin typeface="Open Sans"/>
                <a:ea typeface="Open Sans"/>
                <a:cs typeface="Open Sans"/>
                <a:sym typeface="Open Sans"/>
              </a:rPr>
              <a:t>Collection Digitisation:</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Europeana Archaeology  - key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objects digitised, some as 3D</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2. Collection Management: </a:t>
            </a:r>
            <a:endParaRPr b="1"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Set up Collection Management System</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Docent team input images &amp;  improve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metadata</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3. Online Presence:</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Social media led upgrade of Website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Add collections to wikiCommons/Data</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111" name="Google Shape;111;p19"/>
          <p:cNvPicPr preferRelativeResize="0"/>
          <p:nvPr/>
        </p:nvPicPr>
        <p:blipFill>
          <a:blip r:embed="rId3">
            <a:alphaModFix/>
          </a:blip>
          <a:stretch>
            <a:fillRect/>
          </a:stretch>
        </p:blipFill>
        <p:spPr>
          <a:xfrm>
            <a:off x="5701200" y="1434800"/>
            <a:ext cx="2762250" cy="3552825"/>
          </a:xfrm>
          <a:prstGeom prst="rect">
            <a:avLst/>
          </a:prstGeom>
          <a:noFill/>
          <a:ln>
            <a:noFill/>
          </a:ln>
        </p:spPr>
      </p:pic>
      <p:sp>
        <p:nvSpPr>
          <p:cNvPr id="112" name="Google Shape;112;p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113" name="Google Shape;113;p19"/>
          <p:cNvSpPr txBox="1"/>
          <p:nvPr/>
        </p:nvSpPr>
        <p:spPr>
          <a:xfrm>
            <a:off x="1248600" y="5654950"/>
            <a:ext cx="2004600" cy="2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82"/>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3. Innovation - Partnerships</a:t>
            </a:r>
            <a:endParaRPr/>
          </a:p>
        </p:txBody>
      </p:sp>
      <p:sp>
        <p:nvSpPr>
          <p:cNvPr id="604" name="Google Shape;604;p82"/>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t>Responsible:  </a:t>
            </a:r>
            <a:r>
              <a:rPr lang="en-GB"/>
              <a:t>Jill  </a:t>
            </a:r>
            <a:r>
              <a:rPr b="1" lang="en-GB"/>
              <a:t>Timeline:</a:t>
            </a:r>
            <a:r>
              <a:rPr lang="en-GB" sz="1400">
                <a:solidFill>
                  <a:schemeClr val="dk1"/>
                </a:solidFill>
                <a:latin typeface="Open Sans"/>
                <a:ea typeface="Open Sans"/>
                <a:cs typeface="Open Sans"/>
                <a:sym typeface="Open Sans"/>
              </a:rPr>
              <a:t>:  Q2-3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Museum and other Stakeholders</a:t>
            </a:r>
            <a:endParaRPr b="1" i="1"/>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T4.6 </a:t>
            </a:r>
            <a:r>
              <a:rPr lang="en-GB" sz="1400">
                <a:solidFill>
                  <a:srgbClr val="000000"/>
                </a:solidFill>
                <a:latin typeface="Open Sans"/>
                <a:ea typeface="Open Sans"/>
                <a:cs typeface="Open Sans"/>
                <a:sym typeface="Open Sans"/>
              </a:rPr>
              <a:t>Create a Limerick Medieval trail with other stakeholders</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i="1"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T4.6.1   Set up with stakeholders a first version of the Limerick Medieval Trail </a:t>
            </a:r>
            <a:r>
              <a:rPr i="1" lang="en-GB" sz="1400">
                <a:solidFill>
                  <a:srgbClr val="000000"/>
                </a:solidFill>
                <a:latin typeface="Open Sans"/>
                <a:ea typeface="Open Sans"/>
                <a:cs typeface="Open Sans"/>
                <a:sym typeface="Open Sans"/>
              </a:rPr>
              <a:t>by end March</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T4.6.</a:t>
            </a:r>
            <a:r>
              <a:rPr lang="en-GB" sz="1400">
                <a:solidFill>
                  <a:srgbClr val="000000"/>
                </a:solidFill>
                <a:latin typeface="Open Sans"/>
                <a:ea typeface="Open Sans"/>
                <a:cs typeface="Open Sans"/>
                <a:sym typeface="Open Sans"/>
              </a:rPr>
              <a:t>2    Print versions of trail for distribution around city -</a:t>
            </a:r>
            <a:r>
              <a:rPr i="1" lang="en-GB" sz="1400">
                <a:solidFill>
                  <a:srgbClr val="000000"/>
                </a:solidFill>
                <a:latin typeface="Open Sans"/>
                <a:ea typeface="Open Sans"/>
                <a:cs typeface="Open Sans"/>
                <a:sym typeface="Open Sans"/>
              </a:rPr>
              <a:t> April</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T4.6.3     Incorporate trail into all tourism related sites, connect it to Failte Ireland etc </a:t>
            </a:r>
            <a:r>
              <a:rPr i="1" lang="en-GB" sz="1400">
                <a:solidFill>
                  <a:srgbClr val="000000"/>
                </a:solidFill>
                <a:latin typeface="Open Sans"/>
                <a:ea typeface="Open Sans"/>
                <a:cs typeface="Open Sans"/>
                <a:sym typeface="Open Sans"/>
              </a:rPr>
              <a:t>April</a:t>
            </a:r>
            <a:endParaRPr i="1" sz="1400">
              <a:solidFill>
                <a:srgbClr val="000000"/>
              </a:solidFill>
              <a:latin typeface="Open Sans"/>
              <a:ea typeface="Open Sans"/>
              <a:cs typeface="Open Sans"/>
              <a:sym typeface="Open Sans"/>
            </a:endParaRPr>
          </a:p>
          <a:p>
            <a:pPr indent="0" lvl="0" marL="457200" rtl="0" algn="l">
              <a:spcBef>
                <a:spcPts val="1600"/>
              </a:spcBef>
              <a:spcAft>
                <a:spcPts val="0"/>
              </a:spcAft>
              <a:buNone/>
            </a:pPr>
            <a:r>
              <a:rPr lang="en-GB" sz="1400">
                <a:solidFill>
                  <a:srgbClr val="000000"/>
                </a:solidFill>
                <a:latin typeface="Open Sans"/>
                <a:ea typeface="Open Sans"/>
                <a:cs typeface="Open Sans"/>
                <a:sym typeface="Open Sans"/>
              </a:rPr>
              <a:t>T4.6.4     Review trail and set up improvement plan for 2nd version  (consider further research with archivists and the use of an existing app to </a:t>
            </a:r>
            <a:r>
              <a:rPr i="1" lang="en-GB" sz="1400">
                <a:solidFill>
                  <a:srgbClr val="000000"/>
                </a:solidFill>
                <a:latin typeface="Open Sans"/>
                <a:ea typeface="Open Sans"/>
                <a:cs typeface="Open Sans"/>
                <a:sym typeface="Open Sans"/>
              </a:rPr>
              <a:t>August </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T4.6.5     Create new version of trail - </a:t>
            </a:r>
            <a:r>
              <a:rPr i="1" lang="en-GB" sz="1400">
                <a:solidFill>
                  <a:srgbClr val="000000"/>
                </a:solidFill>
                <a:latin typeface="Open Sans"/>
                <a:ea typeface="Open Sans"/>
                <a:cs typeface="Open Sans"/>
                <a:sym typeface="Open Sans"/>
              </a:rPr>
              <a:t>November</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317500" lvl="0" marL="457200" rtl="0" algn="l">
              <a:spcBef>
                <a:spcPts val="1600"/>
              </a:spcBef>
              <a:spcAft>
                <a:spcPts val="0"/>
              </a:spcAft>
              <a:buClr>
                <a:srgbClr val="000000"/>
              </a:buClr>
              <a:buSzPts val="1400"/>
              <a:buFont typeface="Open Sans"/>
              <a:buChar char="●"/>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605" name="Google Shape;605;p8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609" name="Shape 609"/>
        <p:cNvGrpSpPr/>
        <p:nvPr/>
      </p:nvGrpSpPr>
      <p:grpSpPr>
        <a:xfrm>
          <a:off x="0" y="0"/>
          <a:ext cx="0" cy="0"/>
          <a:chOff x="0" y="0"/>
          <a:chExt cx="0" cy="0"/>
        </a:xfrm>
      </p:grpSpPr>
      <p:sp>
        <p:nvSpPr>
          <p:cNvPr id="610" name="Google Shape;610;p83"/>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83"/>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3. 	Innovation : Partnerships</a:t>
            </a:r>
            <a:endParaRPr sz="3000">
              <a:solidFill>
                <a:srgbClr val="BF9000"/>
              </a:solidFill>
              <a:latin typeface="Open Sans"/>
              <a:ea typeface="Open Sans"/>
              <a:cs typeface="Open Sans"/>
              <a:sym typeface="Open Sans"/>
            </a:endParaRPr>
          </a:p>
        </p:txBody>
      </p:sp>
      <p:sp>
        <p:nvSpPr>
          <p:cNvPr id="612" name="Google Shape;612;p83"/>
          <p:cNvSpPr txBox="1"/>
          <p:nvPr/>
        </p:nvSpPr>
        <p:spPr>
          <a:xfrm>
            <a:off x="3886450" y="4572325"/>
            <a:ext cx="5538900" cy="194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Action 2: Collaborations with University of Limerick, Limerick Institute of Technology and Limerick School of Art and Design.</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rgbClr val="BF9000"/>
                </a:solidFill>
                <a:latin typeface="Open Sans"/>
                <a:ea typeface="Open Sans"/>
                <a:cs typeface="Open Sans"/>
                <a:sym typeface="Open Sans"/>
              </a:rPr>
              <a:t>Action 4: Collaborate with more cultural organisations to deliver new experiences such as Lightmoves Screen Dance or Crinniù na nOg.</a:t>
            </a:r>
            <a:endParaRPr sz="1800">
              <a:solidFill>
                <a:srgbClr val="BF9000"/>
              </a:solidFill>
              <a:latin typeface="Open Sans"/>
              <a:ea typeface="Open Sans"/>
              <a:cs typeface="Open Sans"/>
              <a:sym typeface="Open Sans"/>
            </a:endParaRPr>
          </a:p>
        </p:txBody>
      </p:sp>
      <p:pic>
        <p:nvPicPr>
          <p:cNvPr id="613" name="Google Shape;613;p83"/>
          <p:cNvPicPr preferRelativeResize="0"/>
          <p:nvPr/>
        </p:nvPicPr>
        <p:blipFill>
          <a:blip r:embed="rId3">
            <a:alphaModFix/>
          </a:blip>
          <a:stretch>
            <a:fillRect/>
          </a:stretch>
        </p:blipFill>
        <p:spPr>
          <a:xfrm>
            <a:off x="6505575" y="117275"/>
            <a:ext cx="2638425" cy="3810000"/>
          </a:xfrm>
          <a:prstGeom prst="rect">
            <a:avLst/>
          </a:prstGeom>
          <a:noFill/>
          <a:ln>
            <a:noFill/>
          </a:ln>
        </p:spPr>
      </p:pic>
      <p:sp>
        <p:nvSpPr>
          <p:cNvPr id="614" name="Google Shape;614;p83"/>
          <p:cNvSpPr txBox="1"/>
          <p:nvPr/>
        </p:nvSpPr>
        <p:spPr>
          <a:xfrm>
            <a:off x="225400" y="1060950"/>
            <a:ext cx="5964600" cy="42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Open Sans"/>
                <a:ea typeface="Open Sans"/>
                <a:cs typeface="Open Sans"/>
                <a:sym typeface="Open Sans"/>
              </a:rPr>
              <a:t>Extend the Creative Partnerships on Art, Fashion and Design and develop a HuntStudio similar to the RijksStudio.</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GB">
                <a:solidFill>
                  <a:srgbClr val="FFFFFF"/>
                </a:solidFill>
                <a:latin typeface="Open Sans"/>
                <a:ea typeface="Open Sans"/>
                <a:cs typeface="Open Sans"/>
                <a:sym typeface="Open Sans"/>
              </a:rPr>
              <a:t>Actively engage with screen based media to reach new audiences with the Collections.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GB">
                <a:solidFill>
                  <a:srgbClr val="FFFFFF"/>
                </a:solidFill>
                <a:latin typeface="Open Sans"/>
                <a:ea typeface="Open Sans"/>
                <a:cs typeface="Open Sans"/>
                <a:sym typeface="Open Sans"/>
              </a:rPr>
              <a:t>Supported by:</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b="1" lang="en-GB">
                <a:solidFill>
                  <a:srgbClr val="FFFFFF"/>
                </a:solidFill>
                <a:latin typeface="Open Sans"/>
                <a:ea typeface="Open Sans"/>
                <a:cs typeface="Open Sans"/>
                <a:sym typeface="Open Sans"/>
              </a:rPr>
              <a:t>Collections: </a:t>
            </a:r>
            <a:r>
              <a:rPr lang="en-GB">
                <a:solidFill>
                  <a:srgbClr val="FFFFFF"/>
                </a:solidFill>
                <a:latin typeface="Open Sans"/>
                <a:ea typeface="Open Sans"/>
                <a:cs typeface="Open Sans"/>
                <a:sym typeface="Open Sans"/>
              </a:rPr>
              <a:t>connecting to our displays</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b="1" lang="en-GB">
                <a:solidFill>
                  <a:srgbClr val="FFFFFF"/>
                </a:solidFill>
                <a:latin typeface="Open Sans"/>
                <a:ea typeface="Open Sans"/>
                <a:cs typeface="Open Sans"/>
                <a:sym typeface="Open Sans"/>
              </a:rPr>
              <a:t>Education</a:t>
            </a:r>
            <a:r>
              <a:rPr b="1" lang="en-GB">
                <a:solidFill>
                  <a:srgbClr val="FFFFFF"/>
                </a:solidFill>
                <a:latin typeface="Open Sans"/>
                <a:ea typeface="Open Sans"/>
                <a:cs typeface="Open Sans"/>
                <a:sym typeface="Open Sans"/>
              </a:rPr>
              <a:t>:  </a:t>
            </a:r>
            <a:r>
              <a:rPr lang="en-GB">
                <a:solidFill>
                  <a:srgbClr val="FFFFFF"/>
                </a:solidFill>
                <a:latin typeface="Open Sans"/>
                <a:ea typeface="Open Sans"/>
                <a:cs typeface="Open Sans"/>
                <a:sym typeface="Open Sans"/>
              </a:rPr>
              <a:t>supporting the interpretation and work of the schools. Developing our Stop Motion Workshops as educational tools to engage students.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b="1" lang="en-GB">
                <a:solidFill>
                  <a:srgbClr val="FFFFFF"/>
                </a:solidFill>
                <a:latin typeface="Open Sans"/>
                <a:ea typeface="Open Sans"/>
                <a:cs typeface="Open Sans"/>
                <a:sym typeface="Open Sans"/>
              </a:rPr>
              <a:t>Marketing: </a:t>
            </a:r>
            <a:r>
              <a:rPr lang="en-GB">
                <a:solidFill>
                  <a:srgbClr val="FFFFFF"/>
                </a:solidFill>
                <a:latin typeface="Open Sans"/>
                <a:ea typeface="Open Sans"/>
                <a:cs typeface="Open Sans"/>
                <a:sym typeface="Open Sans"/>
              </a:rPr>
              <a:t>creating a new #HuntStudio brand and competition; promoting the outcomes of the stop motion workshops.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b="1" lang="en-GB">
                <a:solidFill>
                  <a:srgbClr val="FFFFFF"/>
                </a:solidFill>
                <a:latin typeface="Open Sans"/>
                <a:ea typeface="Open Sans"/>
                <a:cs typeface="Open Sans"/>
                <a:sym typeface="Open Sans"/>
              </a:rPr>
              <a:t>Funding:  </a:t>
            </a:r>
            <a:r>
              <a:rPr lang="en-GB">
                <a:solidFill>
                  <a:srgbClr val="FFFFFF"/>
                </a:solidFill>
                <a:latin typeface="Open Sans"/>
                <a:ea typeface="Open Sans"/>
                <a:cs typeface="Open Sans"/>
                <a:sym typeface="Open Sans"/>
              </a:rPr>
              <a:t>raising sponsorship</a:t>
            </a:r>
            <a:endParaRPr>
              <a:solidFill>
                <a:srgbClr val="FFFFFF"/>
              </a:solidFill>
              <a:latin typeface="Open Sans"/>
              <a:ea typeface="Open Sans"/>
              <a:cs typeface="Open Sans"/>
              <a:sym typeface="Open Sans"/>
            </a:endParaRPr>
          </a:p>
        </p:txBody>
      </p:sp>
      <p:sp>
        <p:nvSpPr>
          <p:cNvPr id="615" name="Google Shape;615;p8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616" name="Google Shape;616;p83"/>
          <p:cNvSpPr txBox="1"/>
          <p:nvPr/>
        </p:nvSpPr>
        <p:spPr>
          <a:xfrm>
            <a:off x="316525" y="5303250"/>
            <a:ext cx="29718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KPI’s: Partnership with LightMoves</a:t>
            </a:r>
            <a:endParaRPr>
              <a:solidFill>
                <a:srgbClr val="FFFFFF"/>
              </a:solidFill>
            </a:endParaRPr>
          </a:p>
          <a:p>
            <a:pPr indent="0" lvl="0" marL="0" rtl="0" algn="l">
              <a:spcBef>
                <a:spcPts val="0"/>
              </a:spcBef>
              <a:spcAft>
                <a:spcPts val="0"/>
              </a:spcAft>
              <a:buNone/>
            </a:pPr>
            <a:r>
              <a:rPr lang="en-GB">
                <a:solidFill>
                  <a:srgbClr val="FFFFFF"/>
                </a:solidFill>
              </a:rPr>
              <a:t>      </a:t>
            </a:r>
            <a:endParaRPr>
              <a:solidFill>
                <a:srgbClr val="FFFFFF"/>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84"/>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3. Innovation - Partnerships</a:t>
            </a:r>
            <a:endParaRPr/>
          </a:p>
        </p:txBody>
      </p:sp>
      <p:sp>
        <p:nvSpPr>
          <p:cNvPr id="622" name="Google Shape;622;p8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a:t>
            </a:r>
            <a:r>
              <a:rPr b="1" lang="en-GB"/>
              <a:t> </a:t>
            </a:r>
            <a:r>
              <a:rPr lang="en-GB" sz="1400"/>
              <a:t>Jill/Maria </a:t>
            </a:r>
            <a:r>
              <a:rPr b="1" lang="en-GB"/>
              <a:t>Timeline:</a:t>
            </a:r>
            <a:r>
              <a:rPr lang="en-GB" sz="1400">
                <a:solidFill>
                  <a:schemeClr val="dk1"/>
                </a:solidFill>
                <a:latin typeface="Open Sans"/>
                <a:ea typeface="Open Sans"/>
                <a:cs typeface="Open Sans"/>
                <a:sym typeface="Open Sans"/>
              </a:rPr>
              <a:t>:  Q2-3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Museum </a:t>
            </a:r>
            <a:endParaRPr b="1" i="1"/>
          </a:p>
          <a:p>
            <a:pPr indent="0" lvl="0" marL="0" rtl="0" algn="l">
              <a:spcBef>
                <a:spcPts val="1600"/>
              </a:spcBef>
              <a:spcAft>
                <a:spcPts val="0"/>
              </a:spcAft>
              <a:buNone/>
            </a:pPr>
            <a:r>
              <a:t/>
            </a:r>
            <a:endParaRPr b="1"/>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T4.7  </a:t>
            </a:r>
            <a:r>
              <a:rPr lang="en-GB" sz="1400">
                <a:solidFill>
                  <a:srgbClr val="000000"/>
                </a:solidFill>
                <a:latin typeface="Open Sans"/>
                <a:ea typeface="Open Sans"/>
                <a:cs typeface="Open Sans"/>
                <a:sym typeface="Open Sans"/>
              </a:rPr>
              <a:t>Extend the Creative Partnerships on Art, Fashion and Design and develop a HuntStudio similar to the RijksStudio.</a:t>
            </a:r>
            <a:endParaRPr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T4.7.1	Work our what is needed to set up the Hunt Studio with partners</a:t>
            </a:r>
            <a:r>
              <a:rPr i="1" lang="en-GB" sz="1400">
                <a:solidFill>
                  <a:srgbClr val="000000"/>
                </a:solidFill>
                <a:latin typeface="Open Sans"/>
                <a:ea typeface="Open Sans"/>
                <a:cs typeface="Open Sans"/>
                <a:sym typeface="Open Sans"/>
              </a:rPr>
              <a:t> by September</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T4.7.2	If viable, set up for 2020 Business Plan</a:t>
            </a:r>
            <a:endParaRPr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Clr>
                <a:schemeClr val="dk1"/>
              </a:buClr>
              <a:buSzPts val="1100"/>
              <a:buFont typeface="Arial"/>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lang="en-GB" sz="1400">
                <a:solidFill>
                  <a:srgbClr val="000000"/>
                </a:solidFill>
                <a:latin typeface="Open Sans"/>
                <a:ea typeface="Open Sans"/>
                <a:cs typeface="Open Sans"/>
                <a:sym typeface="Open Sans"/>
              </a:rPr>
              <a:t>.</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317500" lvl="0" marL="457200" rtl="0" algn="l">
              <a:spcBef>
                <a:spcPts val="1600"/>
              </a:spcBef>
              <a:spcAft>
                <a:spcPts val="0"/>
              </a:spcAft>
              <a:buClr>
                <a:srgbClr val="000000"/>
              </a:buClr>
              <a:buSzPts val="1400"/>
              <a:buFont typeface="Open Sans"/>
              <a:buChar char="●"/>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623" name="Google Shape;623;p8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85"/>
          <p:cNvSpPr txBox="1"/>
          <p:nvPr>
            <p:ph type="title"/>
          </p:nvPr>
        </p:nvSpPr>
        <p:spPr>
          <a:xfrm>
            <a:off x="311700" y="14501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3. Innovation - Partnerships</a:t>
            </a:r>
            <a:endParaRPr/>
          </a:p>
        </p:txBody>
      </p:sp>
      <p:sp>
        <p:nvSpPr>
          <p:cNvPr id="629" name="Google Shape;629;p85"/>
          <p:cNvSpPr txBox="1"/>
          <p:nvPr>
            <p:ph idx="1" type="body"/>
          </p:nvPr>
        </p:nvSpPr>
        <p:spPr>
          <a:xfrm>
            <a:off x="245275" y="960275"/>
            <a:ext cx="8520600" cy="52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sz="1400"/>
              <a:t>Chelsea </a:t>
            </a:r>
            <a:r>
              <a:rPr b="1" lang="en-GB"/>
              <a:t>Timeline:</a:t>
            </a:r>
            <a:r>
              <a:rPr lang="en-GB" sz="1400">
                <a:solidFill>
                  <a:schemeClr val="dk1"/>
                </a:solidFill>
                <a:latin typeface="Open Sans"/>
                <a:ea typeface="Open Sans"/>
                <a:cs typeface="Open Sans"/>
                <a:sym typeface="Open Sans"/>
              </a:rPr>
              <a:t>:  Q2-3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Museum, Lightmoves &amp; Schools</a:t>
            </a:r>
            <a:endParaRPr b="1">
              <a:solidFill>
                <a:srgbClr val="FF0000"/>
              </a:solidFill>
            </a:endParaRPr>
          </a:p>
          <a:p>
            <a:pPr indent="0" lvl="0" marL="0" rtl="0" algn="l">
              <a:lnSpc>
                <a:spcPct val="100000"/>
              </a:lnSpc>
              <a:spcBef>
                <a:spcPts val="1600"/>
              </a:spcBef>
              <a:spcAft>
                <a:spcPts val="0"/>
              </a:spcAft>
              <a:buNone/>
            </a:pPr>
            <a:r>
              <a:rPr lang="en-GB" sz="1400">
                <a:solidFill>
                  <a:srgbClr val="000000"/>
                </a:solidFill>
                <a:latin typeface="Open Sans"/>
                <a:ea typeface="Open Sans"/>
                <a:cs typeface="Open Sans"/>
                <a:sym typeface="Open Sans"/>
              </a:rPr>
              <a:t>T4.8  Actively engage with screen based media to reach new audiences with the Collections. </a:t>
            </a:r>
            <a:endParaRPr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None/>
            </a:pPr>
            <a:r>
              <a:rPr b="1" lang="en-GB" sz="1400">
                <a:solidFill>
                  <a:srgbClr val="000000"/>
                </a:solidFill>
                <a:latin typeface="Open Sans"/>
                <a:ea typeface="Open Sans"/>
                <a:cs typeface="Open Sans"/>
                <a:sym typeface="Open Sans"/>
              </a:rPr>
              <a:t>Lightmoves</a:t>
            </a:r>
            <a:endParaRPr b="1"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None/>
            </a:pPr>
            <a:r>
              <a:rPr lang="en-GB" sz="1400">
                <a:latin typeface="Open Sans"/>
                <a:ea typeface="Open Sans"/>
                <a:cs typeface="Open Sans"/>
                <a:sym typeface="Open Sans"/>
              </a:rPr>
              <a:t>T4.8.1 Create an MoU with Lightmoves festival to work on a schools programme and competition using screen based media, the Hunt collections and dance.  </a:t>
            </a:r>
            <a:r>
              <a:rPr i="1" lang="en-GB" sz="1400">
                <a:latin typeface="Open Sans"/>
                <a:ea typeface="Open Sans"/>
                <a:cs typeface="Open Sans"/>
                <a:sym typeface="Open Sans"/>
              </a:rPr>
              <a:t>June 2019</a:t>
            </a:r>
            <a:endParaRPr i="1" sz="1400">
              <a:latin typeface="Open Sans"/>
              <a:ea typeface="Open Sans"/>
              <a:cs typeface="Open Sans"/>
              <a:sym typeface="Open Sans"/>
            </a:endParaRPr>
          </a:p>
          <a:p>
            <a:pPr indent="0" lvl="0" marL="0" rtl="0" algn="l">
              <a:lnSpc>
                <a:spcPct val="100000"/>
              </a:lnSpc>
              <a:spcBef>
                <a:spcPts val="1600"/>
              </a:spcBef>
              <a:spcAft>
                <a:spcPts val="0"/>
              </a:spcAft>
              <a:buNone/>
            </a:pPr>
            <a:r>
              <a:rPr lang="en-GB" sz="1400">
                <a:latin typeface="Open Sans"/>
                <a:ea typeface="Open Sans"/>
                <a:cs typeface="Open Sans"/>
                <a:sym typeface="Open Sans"/>
              </a:rPr>
              <a:t>T4.8.2 Use the TY/Leaving Cert Programmes to engage schools. Look at other international film competitions for students (make contact with these coordinators to learn from them and gain knowledge, go to one competition as a site visit experience to see how another organisation runs theirs).  </a:t>
            </a:r>
            <a:r>
              <a:rPr i="1" lang="en-GB" sz="1400">
                <a:latin typeface="Open Sans"/>
                <a:ea typeface="Open Sans"/>
                <a:cs typeface="Open Sans"/>
                <a:sym typeface="Open Sans"/>
              </a:rPr>
              <a:t>September 2019</a:t>
            </a:r>
            <a:endParaRPr i="1" sz="1400">
              <a:latin typeface="Open Sans"/>
              <a:ea typeface="Open Sans"/>
              <a:cs typeface="Open Sans"/>
              <a:sym typeface="Open Sans"/>
            </a:endParaRPr>
          </a:p>
          <a:p>
            <a:pPr indent="0" lvl="0" marL="0" rtl="0" algn="l">
              <a:lnSpc>
                <a:spcPct val="100000"/>
              </a:lnSpc>
              <a:spcBef>
                <a:spcPts val="1600"/>
              </a:spcBef>
              <a:spcAft>
                <a:spcPts val="0"/>
              </a:spcAft>
              <a:buNone/>
            </a:pPr>
            <a:r>
              <a:rPr lang="en-GB" sz="1400">
                <a:latin typeface="Open Sans"/>
                <a:ea typeface="Open Sans"/>
                <a:cs typeface="Open Sans"/>
                <a:sym typeface="Open Sans"/>
              </a:rPr>
              <a:t>T4.8.3 Engage with the UL/LIT/LASD Film, Dance and Animation Departments to offer a training/taster day(s) for the students</a:t>
            </a:r>
            <a:r>
              <a:rPr lang="en-GB" sz="1400">
                <a:latin typeface="Open Sans"/>
                <a:ea typeface="Open Sans"/>
                <a:cs typeface="Open Sans"/>
                <a:sym typeface="Open Sans"/>
              </a:rPr>
              <a:t> and jointly set up the workshops and teams with schools </a:t>
            </a:r>
            <a:r>
              <a:rPr i="1" lang="en-GB" sz="1400">
                <a:latin typeface="Open Sans"/>
                <a:ea typeface="Open Sans"/>
                <a:cs typeface="Open Sans"/>
                <a:sym typeface="Open Sans"/>
              </a:rPr>
              <a:t>September</a:t>
            </a:r>
            <a:endParaRPr i="1" sz="1400">
              <a:latin typeface="Open Sans"/>
              <a:ea typeface="Open Sans"/>
              <a:cs typeface="Open Sans"/>
              <a:sym typeface="Open Sans"/>
            </a:endParaRPr>
          </a:p>
          <a:p>
            <a:pPr indent="0" lvl="0" marL="0" rtl="0" algn="l">
              <a:lnSpc>
                <a:spcPct val="100000"/>
              </a:lnSpc>
              <a:spcBef>
                <a:spcPts val="1600"/>
              </a:spcBef>
              <a:spcAft>
                <a:spcPts val="0"/>
              </a:spcAft>
              <a:buNone/>
            </a:pPr>
            <a:r>
              <a:rPr lang="en-GB" sz="1400">
                <a:latin typeface="Open Sans"/>
                <a:ea typeface="Open Sans"/>
                <a:cs typeface="Open Sans"/>
                <a:sym typeface="Open Sans"/>
              </a:rPr>
              <a:t>T4.8.4  Run 12 workshops in October with 12 different schools and volunteer teams - complete films to be shown at Lightmoves festival in November.   Competition for best x.y.z with Awards. </a:t>
            </a:r>
            <a:r>
              <a:rPr i="1" lang="en-GB" sz="1400">
                <a:latin typeface="Open Sans"/>
                <a:ea typeface="Open Sans"/>
                <a:cs typeface="Open Sans"/>
                <a:sym typeface="Open Sans"/>
              </a:rPr>
              <a:t>October/November</a:t>
            </a:r>
            <a:endParaRPr sz="1400" strike="sngStrike">
              <a:latin typeface="Open Sans"/>
              <a:ea typeface="Open Sans"/>
              <a:cs typeface="Open Sans"/>
              <a:sym typeface="Open Sans"/>
            </a:endParaRPr>
          </a:p>
          <a:p>
            <a:pPr indent="0" lvl="0" marL="0" rtl="0" algn="l">
              <a:lnSpc>
                <a:spcPct val="100000"/>
              </a:lnSpc>
              <a:spcBef>
                <a:spcPts val="1600"/>
              </a:spcBef>
              <a:spcAft>
                <a:spcPts val="1600"/>
              </a:spcAft>
              <a:buNone/>
            </a:pPr>
            <a:r>
              <a:rPr lang="en-GB" sz="1400">
                <a:latin typeface="Open Sans"/>
                <a:ea typeface="Open Sans"/>
                <a:cs typeface="Open Sans"/>
                <a:sym typeface="Open Sans"/>
              </a:rPr>
              <a:t>T.4.8.5  Review and improve for the following year  </a:t>
            </a:r>
            <a:r>
              <a:rPr i="1" lang="en-GB" sz="1400">
                <a:latin typeface="Open Sans"/>
                <a:ea typeface="Open Sans"/>
                <a:cs typeface="Open Sans"/>
                <a:sym typeface="Open Sans"/>
              </a:rPr>
              <a:t>December 2019</a:t>
            </a:r>
            <a:endParaRPr i="1" sz="1400">
              <a:latin typeface="Open Sans"/>
              <a:ea typeface="Open Sans"/>
              <a:cs typeface="Open Sans"/>
              <a:sym typeface="Open Sans"/>
            </a:endParaRPr>
          </a:p>
        </p:txBody>
      </p:sp>
      <p:sp>
        <p:nvSpPr>
          <p:cNvPr id="630" name="Google Shape;630;p8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86"/>
          <p:cNvSpPr txBox="1"/>
          <p:nvPr>
            <p:ph type="title"/>
          </p:nvPr>
        </p:nvSpPr>
        <p:spPr>
          <a:xfrm>
            <a:off x="311700" y="14501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3. Innovation - Partnerships</a:t>
            </a:r>
            <a:endParaRPr/>
          </a:p>
        </p:txBody>
      </p:sp>
      <p:sp>
        <p:nvSpPr>
          <p:cNvPr id="636" name="Google Shape;636;p86"/>
          <p:cNvSpPr txBox="1"/>
          <p:nvPr>
            <p:ph idx="1" type="body"/>
          </p:nvPr>
        </p:nvSpPr>
        <p:spPr>
          <a:xfrm>
            <a:off x="311700" y="1012025"/>
            <a:ext cx="8520600" cy="52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sz="1400"/>
              <a:t>Chelsea </a:t>
            </a:r>
            <a:r>
              <a:rPr b="1" lang="en-GB"/>
              <a:t>Timeline:</a:t>
            </a:r>
            <a:r>
              <a:rPr lang="en-GB" sz="1400">
                <a:solidFill>
                  <a:schemeClr val="dk1"/>
                </a:solidFill>
                <a:latin typeface="Open Sans"/>
                <a:ea typeface="Open Sans"/>
                <a:cs typeface="Open Sans"/>
                <a:sym typeface="Open Sans"/>
              </a:rPr>
              <a:t>:  Q2-3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Museum &amp; Crinniu na nOg &amp; Schools</a:t>
            </a:r>
            <a:endParaRPr b="1">
              <a:solidFill>
                <a:srgbClr val="FF0000"/>
              </a:solidFill>
            </a:endParaRPr>
          </a:p>
          <a:p>
            <a:pPr indent="0" lvl="0" marL="0" rtl="0" algn="l">
              <a:lnSpc>
                <a:spcPct val="100000"/>
              </a:lnSpc>
              <a:spcBef>
                <a:spcPts val="1600"/>
              </a:spcBef>
              <a:spcAft>
                <a:spcPts val="0"/>
              </a:spcAft>
              <a:buNone/>
            </a:pPr>
            <a:r>
              <a:rPr lang="en-GB" sz="1400">
                <a:solidFill>
                  <a:srgbClr val="000000"/>
                </a:solidFill>
                <a:latin typeface="Open Sans"/>
                <a:ea typeface="Open Sans"/>
                <a:cs typeface="Open Sans"/>
                <a:sym typeface="Open Sans"/>
              </a:rPr>
              <a:t>T4.9  Actively engage with screen based media to reach new audiences with the Collections Cont/d. </a:t>
            </a:r>
            <a:endParaRPr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None/>
            </a:pPr>
            <a:r>
              <a:rPr b="1" lang="en-GB" sz="1400">
                <a:solidFill>
                  <a:srgbClr val="000000"/>
                </a:solidFill>
                <a:latin typeface="Open Sans"/>
                <a:ea typeface="Open Sans"/>
                <a:cs typeface="Open Sans"/>
                <a:sym typeface="Open Sans"/>
              </a:rPr>
              <a:t>Crinniu na nOg</a:t>
            </a:r>
            <a:endParaRPr sz="1400" strike="sngStrike">
              <a:latin typeface="Open Sans"/>
              <a:ea typeface="Open Sans"/>
              <a:cs typeface="Open Sans"/>
              <a:sym typeface="Open Sans"/>
            </a:endParaRPr>
          </a:p>
          <a:p>
            <a:pPr indent="0" lvl="0" marL="0" rtl="0" algn="l">
              <a:lnSpc>
                <a:spcPct val="100000"/>
              </a:lnSpc>
              <a:spcBef>
                <a:spcPts val="1600"/>
              </a:spcBef>
              <a:spcAft>
                <a:spcPts val="0"/>
              </a:spcAft>
              <a:buNone/>
            </a:pPr>
            <a:r>
              <a:rPr lang="en-GB" sz="1400">
                <a:latin typeface="Open Sans"/>
                <a:ea typeface="Open Sans"/>
                <a:cs typeface="Open Sans"/>
                <a:sym typeface="Open Sans"/>
              </a:rPr>
              <a:t>T4.9.5 Use stop-motion and video to engage primary and post-primary with the Lavery/Leach Collection and show film(s) at Crinniu na nOg. </a:t>
            </a:r>
            <a:r>
              <a:rPr i="1" lang="en-GB" sz="1400">
                <a:latin typeface="Open Sans"/>
                <a:ea typeface="Open Sans"/>
                <a:cs typeface="Open Sans"/>
                <a:sym typeface="Open Sans"/>
              </a:rPr>
              <a:t> June 15 </a:t>
            </a:r>
            <a:endParaRPr i="1" sz="1400">
              <a:latin typeface="Open Sans"/>
              <a:ea typeface="Open Sans"/>
              <a:cs typeface="Open Sans"/>
              <a:sym typeface="Open Sans"/>
            </a:endParaRPr>
          </a:p>
          <a:p>
            <a:pPr indent="0" lvl="0" marL="457200" rtl="0" algn="l">
              <a:lnSpc>
                <a:spcPct val="100000"/>
              </a:lnSpc>
              <a:spcBef>
                <a:spcPts val="1600"/>
              </a:spcBef>
              <a:spcAft>
                <a:spcPts val="0"/>
              </a:spcAft>
              <a:buNone/>
            </a:pPr>
            <a:r>
              <a:rPr lang="en-GB" sz="1400">
                <a:latin typeface="Open Sans"/>
                <a:ea typeface="Open Sans"/>
                <a:cs typeface="Open Sans"/>
                <a:sym typeface="Open Sans"/>
              </a:rPr>
              <a:t>T4.9.5.1  Update workbooks, programme format, booking information, application process time frame, contact hours, </a:t>
            </a:r>
            <a:r>
              <a:rPr i="1" lang="en-GB" sz="1400">
                <a:latin typeface="Open Sans"/>
                <a:ea typeface="Open Sans"/>
                <a:cs typeface="Open Sans"/>
                <a:sym typeface="Open Sans"/>
              </a:rPr>
              <a:t>Mar-April 2019</a:t>
            </a:r>
            <a:endParaRPr i="1" sz="1400">
              <a:latin typeface="Open Sans"/>
              <a:ea typeface="Open Sans"/>
              <a:cs typeface="Open Sans"/>
              <a:sym typeface="Open Sans"/>
            </a:endParaRPr>
          </a:p>
          <a:p>
            <a:pPr indent="0" lvl="0" marL="457200" rtl="0" algn="l">
              <a:lnSpc>
                <a:spcPct val="100000"/>
              </a:lnSpc>
              <a:spcBef>
                <a:spcPts val="1600"/>
              </a:spcBef>
              <a:spcAft>
                <a:spcPts val="0"/>
              </a:spcAft>
              <a:buNone/>
            </a:pPr>
            <a:r>
              <a:rPr lang="en-GB" sz="1400">
                <a:latin typeface="Open Sans"/>
                <a:ea typeface="Open Sans"/>
                <a:cs typeface="Open Sans"/>
                <a:sym typeface="Open Sans"/>
              </a:rPr>
              <a:t>T4.9.5.2   Book schools for first 2 weeks of June and engage volunteer help from universities </a:t>
            </a:r>
            <a:r>
              <a:rPr i="1" lang="en-GB" sz="1400">
                <a:latin typeface="Open Sans"/>
                <a:ea typeface="Open Sans"/>
                <a:cs typeface="Open Sans"/>
                <a:sym typeface="Open Sans"/>
              </a:rPr>
              <a:t>Mar-April 2019</a:t>
            </a:r>
            <a:endParaRPr i="1" sz="1400">
              <a:latin typeface="Open Sans"/>
              <a:ea typeface="Open Sans"/>
              <a:cs typeface="Open Sans"/>
              <a:sym typeface="Open Sans"/>
            </a:endParaRPr>
          </a:p>
          <a:p>
            <a:pPr indent="457200" lvl="0" marL="0" rtl="0" algn="l">
              <a:lnSpc>
                <a:spcPct val="100000"/>
              </a:lnSpc>
              <a:spcBef>
                <a:spcPts val="1600"/>
              </a:spcBef>
              <a:spcAft>
                <a:spcPts val="0"/>
              </a:spcAft>
              <a:buNone/>
            </a:pPr>
            <a:r>
              <a:rPr lang="en-GB" sz="1400">
                <a:latin typeface="Open Sans"/>
                <a:ea typeface="Open Sans"/>
                <a:cs typeface="Open Sans"/>
                <a:sym typeface="Open Sans"/>
              </a:rPr>
              <a:t>T4.9.5.3 Choose works and </a:t>
            </a:r>
            <a:r>
              <a:rPr lang="en-GB" sz="1400">
                <a:latin typeface="Open Sans"/>
                <a:ea typeface="Open Sans"/>
                <a:cs typeface="Open Sans"/>
                <a:sym typeface="Open Sans"/>
              </a:rPr>
              <a:t>and appropriate facilitation (equipment hire, film programmes)</a:t>
            </a:r>
            <a:endParaRPr sz="1400">
              <a:latin typeface="Open Sans"/>
              <a:ea typeface="Open Sans"/>
              <a:cs typeface="Open Sans"/>
              <a:sym typeface="Open Sans"/>
            </a:endParaRPr>
          </a:p>
          <a:p>
            <a:pPr indent="457200" lvl="0" marL="0" rtl="0" algn="l">
              <a:lnSpc>
                <a:spcPct val="100000"/>
              </a:lnSpc>
              <a:spcBef>
                <a:spcPts val="1600"/>
              </a:spcBef>
              <a:spcAft>
                <a:spcPts val="0"/>
              </a:spcAft>
              <a:buNone/>
            </a:pPr>
            <a:r>
              <a:rPr lang="en-GB" sz="1400">
                <a:latin typeface="Open Sans"/>
                <a:ea typeface="Open Sans"/>
                <a:cs typeface="Open Sans"/>
                <a:sym typeface="Open Sans"/>
              </a:rPr>
              <a:t>T4.9.5.4 Run workshops and show films during Crinniu na nOg</a:t>
            </a:r>
            <a:endParaRPr sz="1400">
              <a:latin typeface="Open Sans"/>
              <a:ea typeface="Open Sans"/>
              <a:cs typeface="Open Sans"/>
              <a:sym typeface="Open Sans"/>
            </a:endParaRPr>
          </a:p>
          <a:p>
            <a:pPr indent="457200" lvl="0" marL="0" rtl="0" algn="l">
              <a:lnSpc>
                <a:spcPct val="100000"/>
              </a:lnSpc>
              <a:spcBef>
                <a:spcPts val="1600"/>
              </a:spcBef>
              <a:spcAft>
                <a:spcPts val="1600"/>
              </a:spcAft>
              <a:buNone/>
            </a:pPr>
            <a:r>
              <a:rPr lang="en-GB" sz="1400">
                <a:latin typeface="Open Sans"/>
                <a:ea typeface="Open Sans"/>
                <a:cs typeface="Open Sans"/>
                <a:sym typeface="Open Sans"/>
              </a:rPr>
              <a:t>T4.9.5.5  Review and report </a:t>
            </a:r>
            <a:r>
              <a:rPr i="1" lang="en-GB" sz="1400">
                <a:latin typeface="Open Sans"/>
                <a:ea typeface="Open Sans"/>
                <a:cs typeface="Open Sans"/>
                <a:sym typeface="Open Sans"/>
              </a:rPr>
              <a:t>July 2019</a:t>
            </a:r>
            <a:endParaRPr i="1" sz="1400">
              <a:latin typeface="Open Sans"/>
              <a:ea typeface="Open Sans"/>
              <a:cs typeface="Open Sans"/>
              <a:sym typeface="Open Sans"/>
            </a:endParaRPr>
          </a:p>
        </p:txBody>
      </p:sp>
      <p:sp>
        <p:nvSpPr>
          <p:cNvPr id="637" name="Google Shape;637;p8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641" name="Shape 641"/>
        <p:cNvGrpSpPr/>
        <p:nvPr/>
      </p:nvGrpSpPr>
      <p:grpSpPr>
        <a:xfrm>
          <a:off x="0" y="0"/>
          <a:ext cx="0" cy="0"/>
          <a:chOff x="0" y="0"/>
          <a:chExt cx="0" cy="0"/>
        </a:xfrm>
      </p:grpSpPr>
      <p:sp>
        <p:nvSpPr>
          <p:cNvPr id="642" name="Google Shape;642;p87"/>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87"/>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3. 	Innovation : Partnerships</a:t>
            </a:r>
            <a:endParaRPr sz="3000">
              <a:solidFill>
                <a:srgbClr val="BF9000"/>
              </a:solidFill>
              <a:latin typeface="Open Sans"/>
              <a:ea typeface="Open Sans"/>
              <a:cs typeface="Open Sans"/>
              <a:sym typeface="Open Sans"/>
            </a:endParaRPr>
          </a:p>
        </p:txBody>
      </p:sp>
      <p:sp>
        <p:nvSpPr>
          <p:cNvPr id="644" name="Google Shape;644;p87"/>
          <p:cNvSpPr txBox="1"/>
          <p:nvPr/>
        </p:nvSpPr>
        <p:spPr>
          <a:xfrm>
            <a:off x="6129600" y="4089350"/>
            <a:ext cx="3014400" cy="255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Action 3: A</a:t>
            </a:r>
            <a:r>
              <a:rPr lang="en-GB" sz="1800">
                <a:solidFill>
                  <a:srgbClr val="BF9000"/>
                </a:solidFill>
                <a:latin typeface="Open Sans"/>
                <a:ea typeface="Open Sans"/>
                <a:cs typeface="Open Sans"/>
                <a:sym typeface="Open Sans"/>
              </a:rPr>
              <a:t> set of joint museum services in areas of need, e.g., education, finance, marketing, research. </a:t>
            </a:r>
            <a:endParaRPr sz="1800">
              <a:solidFill>
                <a:srgbClr val="BF9000"/>
              </a:solidFill>
              <a:latin typeface="Open Sans"/>
              <a:ea typeface="Open Sans"/>
              <a:cs typeface="Open Sans"/>
              <a:sym typeface="Open Sans"/>
            </a:endParaRPr>
          </a:p>
        </p:txBody>
      </p:sp>
      <p:pic>
        <p:nvPicPr>
          <p:cNvPr id="645" name="Google Shape;645;p87"/>
          <p:cNvPicPr preferRelativeResize="0"/>
          <p:nvPr/>
        </p:nvPicPr>
        <p:blipFill>
          <a:blip r:embed="rId3">
            <a:alphaModFix/>
          </a:blip>
          <a:stretch>
            <a:fillRect/>
          </a:stretch>
        </p:blipFill>
        <p:spPr>
          <a:xfrm>
            <a:off x="6505575" y="117275"/>
            <a:ext cx="2638425" cy="3810000"/>
          </a:xfrm>
          <a:prstGeom prst="rect">
            <a:avLst/>
          </a:prstGeom>
          <a:noFill/>
          <a:ln>
            <a:noFill/>
          </a:ln>
        </p:spPr>
      </p:pic>
      <p:sp>
        <p:nvSpPr>
          <p:cNvPr id="646" name="Google Shape;646;p87"/>
          <p:cNvSpPr txBox="1"/>
          <p:nvPr/>
        </p:nvSpPr>
        <p:spPr>
          <a:xfrm>
            <a:off x="404550" y="1282400"/>
            <a:ext cx="5725200" cy="42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Open Sans"/>
                <a:ea typeface="Open Sans"/>
                <a:cs typeface="Open Sans"/>
                <a:sym typeface="Open Sans"/>
              </a:rPr>
              <a:t>Create a joint service on Education with Limerick City Gallery and Museum connected to the other cultural heritage institutions in the Limerick Region.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GB">
                <a:solidFill>
                  <a:srgbClr val="FFFFFF"/>
                </a:solidFill>
                <a:latin typeface="Open Sans"/>
                <a:ea typeface="Open Sans"/>
                <a:cs typeface="Open Sans"/>
                <a:sym typeface="Open Sans"/>
              </a:rPr>
              <a:t>For 2019 the pilot is: </a:t>
            </a:r>
            <a:r>
              <a:rPr lang="en-GB">
                <a:solidFill>
                  <a:srgbClr val="FFFFFF"/>
                </a:solidFill>
                <a:latin typeface="Open Sans"/>
                <a:ea typeface="Open Sans"/>
                <a:cs typeface="Open Sans"/>
                <a:sym typeface="Open Sans"/>
              </a:rPr>
              <a:t>Develop with Limerick City Gallery and Museum a 19th-21st century Art Programme across the age ranges</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GB">
                <a:solidFill>
                  <a:srgbClr val="FFFFFF"/>
                </a:solidFill>
                <a:latin typeface="Open Sans"/>
                <a:ea typeface="Open Sans"/>
                <a:cs typeface="Open Sans"/>
                <a:sym typeface="Open Sans"/>
              </a:rPr>
              <a:t>Supported by:</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b="1" lang="en-GB">
                <a:solidFill>
                  <a:srgbClr val="FFFFFF"/>
                </a:solidFill>
                <a:latin typeface="Open Sans"/>
                <a:ea typeface="Open Sans"/>
                <a:cs typeface="Open Sans"/>
                <a:sym typeface="Open Sans"/>
              </a:rPr>
              <a:t>Education:  </a:t>
            </a:r>
            <a:r>
              <a:rPr lang="en-GB">
                <a:solidFill>
                  <a:srgbClr val="FFFFFF"/>
                </a:solidFill>
                <a:latin typeface="Open Sans"/>
                <a:ea typeface="Open Sans"/>
                <a:cs typeface="Open Sans"/>
                <a:sym typeface="Open Sans"/>
              </a:rPr>
              <a:t>Developing with City Gallery and Museum a joint programme across the age ranges</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b="1" lang="en-GB">
                <a:solidFill>
                  <a:srgbClr val="FFFFFF"/>
                </a:solidFill>
                <a:latin typeface="Open Sans"/>
                <a:ea typeface="Open Sans"/>
                <a:cs typeface="Open Sans"/>
                <a:sym typeface="Open Sans"/>
              </a:rPr>
              <a:t>Docents: </a:t>
            </a:r>
            <a:r>
              <a:rPr lang="en-GB">
                <a:solidFill>
                  <a:srgbClr val="FFFFFF"/>
                </a:solidFill>
                <a:latin typeface="Open Sans"/>
                <a:ea typeface="Open Sans"/>
                <a:cs typeface="Open Sans"/>
                <a:sym typeface="Open Sans"/>
              </a:rPr>
              <a:t>working in the programme help create and deliver across the institutions</a:t>
            </a:r>
            <a:endParaRPr b="1">
              <a:solidFill>
                <a:srgbClr val="FFFFFF"/>
              </a:solidFill>
              <a:latin typeface="Open Sans"/>
              <a:ea typeface="Open Sans"/>
              <a:cs typeface="Open Sans"/>
              <a:sym typeface="Open Sans"/>
            </a:endParaRPr>
          </a:p>
          <a:p>
            <a:pPr indent="0" lvl="0" marL="0" rtl="0" algn="l">
              <a:spcBef>
                <a:spcPts val="0"/>
              </a:spcBef>
              <a:spcAft>
                <a:spcPts val="0"/>
              </a:spcAft>
              <a:buNone/>
            </a:pPr>
            <a:r>
              <a:rPr b="1" lang="en-GB">
                <a:solidFill>
                  <a:srgbClr val="FFFFFF"/>
                </a:solidFill>
                <a:latin typeface="Open Sans"/>
                <a:ea typeface="Open Sans"/>
                <a:cs typeface="Open Sans"/>
                <a:sym typeface="Open Sans"/>
              </a:rPr>
              <a:t>Marketing: </a:t>
            </a:r>
            <a:r>
              <a:rPr lang="en-GB">
                <a:solidFill>
                  <a:srgbClr val="FFFFFF"/>
                </a:solidFill>
                <a:latin typeface="Open Sans"/>
                <a:ea typeface="Open Sans"/>
                <a:cs typeface="Open Sans"/>
                <a:sym typeface="Open Sans"/>
              </a:rPr>
              <a:t>promoting the service to schools and education establishments</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b="1" lang="en-GB">
                <a:solidFill>
                  <a:srgbClr val="FFFFFF"/>
                </a:solidFill>
                <a:latin typeface="Open Sans"/>
                <a:ea typeface="Open Sans"/>
                <a:cs typeface="Open Sans"/>
                <a:sym typeface="Open Sans"/>
              </a:rPr>
              <a:t>Funding:  </a:t>
            </a:r>
            <a:r>
              <a:rPr lang="en-GB">
                <a:solidFill>
                  <a:srgbClr val="FFFFFF"/>
                </a:solidFill>
                <a:latin typeface="Open Sans"/>
                <a:ea typeface="Open Sans"/>
                <a:cs typeface="Open Sans"/>
                <a:sym typeface="Open Sans"/>
              </a:rPr>
              <a:t>raising  funds for an additional joint post to run the activities in one of the age groups. </a:t>
            </a:r>
            <a:endParaRPr>
              <a:solidFill>
                <a:srgbClr val="FFFFFF"/>
              </a:solidFill>
              <a:latin typeface="Open Sans"/>
              <a:ea typeface="Open Sans"/>
              <a:cs typeface="Open Sans"/>
              <a:sym typeface="Open Sans"/>
            </a:endParaRPr>
          </a:p>
        </p:txBody>
      </p:sp>
      <p:sp>
        <p:nvSpPr>
          <p:cNvPr id="647" name="Google Shape;647;p8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648" name="Google Shape;648;p87"/>
          <p:cNvSpPr txBox="1"/>
          <p:nvPr/>
        </p:nvSpPr>
        <p:spPr>
          <a:xfrm>
            <a:off x="1160675" y="5901125"/>
            <a:ext cx="4765500" cy="6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KPI:Joint Education service for museums  up and running</a:t>
            </a:r>
            <a:endParaRPr>
              <a:solidFill>
                <a:srgbClr val="FFFFFF"/>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88"/>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3. Innovation - Partnerships</a:t>
            </a:r>
            <a:endParaRPr/>
          </a:p>
        </p:txBody>
      </p:sp>
      <p:sp>
        <p:nvSpPr>
          <p:cNvPr id="654" name="Google Shape;654;p88"/>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sz="1400"/>
              <a:t>Jill  </a:t>
            </a:r>
            <a:r>
              <a:rPr b="1" lang="en-GB"/>
              <a:t>Timeline:</a:t>
            </a:r>
            <a:r>
              <a:rPr lang="en-GB" sz="1400">
                <a:solidFill>
                  <a:schemeClr val="dk1"/>
                </a:solidFill>
                <a:latin typeface="Open Sans"/>
                <a:ea typeface="Open Sans"/>
                <a:cs typeface="Open Sans"/>
                <a:sym typeface="Open Sans"/>
              </a:rPr>
              <a:t>:  Q2-3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LCC&amp;C +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T5.1</a:t>
            </a:r>
            <a:r>
              <a:rPr lang="en-GB" sz="1400">
                <a:solidFill>
                  <a:srgbClr val="000000"/>
                </a:solidFill>
                <a:latin typeface="Open Sans"/>
                <a:ea typeface="Open Sans"/>
                <a:cs typeface="Open Sans"/>
                <a:sym typeface="Open Sans"/>
              </a:rPr>
              <a:t>  Create a joint service on Education with Limerick City Gallery and Museum connected to the other cultural heritage institutions in the Limerick Region. </a:t>
            </a:r>
            <a:endParaRPr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For 2019 the pilot is: Develop with Limerick City Gallery and Museum a 19th-21st century Art Programme across the age ranges</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T5.1.1 Obtain additional financing - Q2.</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317500" lvl="0" marL="457200" rtl="0" algn="l">
              <a:spcBef>
                <a:spcPts val="1600"/>
              </a:spcBef>
              <a:spcAft>
                <a:spcPts val="0"/>
              </a:spcAft>
              <a:buClr>
                <a:srgbClr val="000000"/>
              </a:buClr>
              <a:buSzPts val="1400"/>
              <a:buFont typeface="Open Sans"/>
              <a:buChar char="●"/>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655" name="Google Shape;655;p8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659" name="Shape 659"/>
        <p:cNvGrpSpPr/>
        <p:nvPr/>
      </p:nvGrpSpPr>
      <p:grpSpPr>
        <a:xfrm>
          <a:off x="0" y="0"/>
          <a:ext cx="0" cy="0"/>
          <a:chOff x="0" y="0"/>
          <a:chExt cx="0" cy="0"/>
        </a:xfrm>
      </p:grpSpPr>
      <p:sp>
        <p:nvSpPr>
          <p:cNvPr id="660" name="Google Shape;660;p89"/>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89"/>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3. 	Innovation : Partnerships</a:t>
            </a:r>
            <a:endParaRPr sz="3000">
              <a:solidFill>
                <a:srgbClr val="BF9000"/>
              </a:solidFill>
              <a:latin typeface="Open Sans"/>
              <a:ea typeface="Open Sans"/>
              <a:cs typeface="Open Sans"/>
              <a:sym typeface="Open Sans"/>
            </a:endParaRPr>
          </a:p>
        </p:txBody>
      </p:sp>
      <p:sp>
        <p:nvSpPr>
          <p:cNvPr id="662" name="Google Shape;662;p89"/>
          <p:cNvSpPr txBox="1"/>
          <p:nvPr/>
        </p:nvSpPr>
        <p:spPr>
          <a:xfrm>
            <a:off x="5821200" y="3927275"/>
            <a:ext cx="3189900" cy="331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Action 5: Deliver with other Irish institutions, a Digital Cultural Heritage Strategy for Ireland , driven by impact measurements on society, economy and innovation.</a:t>
            </a:r>
            <a:endParaRPr sz="1800">
              <a:solidFill>
                <a:srgbClr val="BF9000"/>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solidFill>
                <a:srgbClr val="BF9000"/>
              </a:solidFill>
              <a:latin typeface="Open Sans"/>
              <a:ea typeface="Open Sans"/>
              <a:cs typeface="Open Sans"/>
              <a:sym typeface="Open Sans"/>
            </a:endParaRPr>
          </a:p>
        </p:txBody>
      </p:sp>
      <p:pic>
        <p:nvPicPr>
          <p:cNvPr id="663" name="Google Shape;663;p89"/>
          <p:cNvPicPr preferRelativeResize="0"/>
          <p:nvPr/>
        </p:nvPicPr>
        <p:blipFill>
          <a:blip r:embed="rId3">
            <a:alphaModFix/>
          </a:blip>
          <a:stretch>
            <a:fillRect/>
          </a:stretch>
        </p:blipFill>
        <p:spPr>
          <a:xfrm>
            <a:off x="6505575" y="117275"/>
            <a:ext cx="2638425" cy="3810000"/>
          </a:xfrm>
          <a:prstGeom prst="rect">
            <a:avLst/>
          </a:prstGeom>
          <a:noFill/>
          <a:ln>
            <a:noFill/>
          </a:ln>
        </p:spPr>
      </p:pic>
      <p:sp>
        <p:nvSpPr>
          <p:cNvPr id="664" name="Google Shape;664;p89"/>
          <p:cNvSpPr txBox="1"/>
          <p:nvPr/>
        </p:nvSpPr>
        <p:spPr>
          <a:xfrm>
            <a:off x="591600" y="1715850"/>
            <a:ext cx="5229600" cy="42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Open Sans"/>
                <a:ea typeface="Open Sans"/>
                <a:cs typeface="Open Sans"/>
                <a:sym typeface="Open Sans"/>
              </a:rPr>
              <a:t>Work with national and regional cultural heritage institutions and the Dept of Culture, Heritage &amp; the Gaeltacht to create a Strategy for Digital Cultural Heritage for Ireland.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GB">
                <a:solidFill>
                  <a:srgbClr val="FFFFFF"/>
                </a:solidFill>
                <a:latin typeface="Open Sans"/>
                <a:ea typeface="Open Sans"/>
                <a:cs typeface="Open Sans"/>
                <a:sym typeface="Open Sans"/>
              </a:rPr>
              <a:t>Supported by:</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b="1" lang="en-GB">
                <a:solidFill>
                  <a:srgbClr val="FFFFFF"/>
                </a:solidFill>
                <a:latin typeface="Open Sans"/>
                <a:ea typeface="Open Sans"/>
                <a:cs typeface="Open Sans"/>
                <a:sym typeface="Open Sans"/>
              </a:rPr>
              <a:t>Funding:  </a:t>
            </a:r>
            <a:r>
              <a:rPr lang="en-GB">
                <a:solidFill>
                  <a:srgbClr val="FFFFFF"/>
                </a:solidFill>
                <a:latin typeface="Open Sans"/>
                <a:ea typeface="Open Sans"/>
                <a:cs typeface="Open Sans"/>
                <a:sym typeface="Open Sans"/>
              </a:rPr>
              <a:t>from the DCHG to run surveys, workshops and deliver the Strategy. </a:t>
            </a:r>
            <a:endParaRPr>
              <a:solidFill>
                <a:srgbClr val="FFFFFF"/>
              </a:solidFill>
              <a:latin typeface="Open Sans"/>
              <a:ea typeface="Open Sans"/>
              <a:cs typeface="Open Sans"/>
              <a:sym typeface="Open Sans"/>
            </a:endParaRPr>
          </a:p>
        </p:txBody>
      </p:sp>
      <p:sp>
        <p:nvSpPr>
          <p:cNvPr id="665" name="Google Shape;665;p8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90"/>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3. Innovation - Partnerships</a:t>
            </a:r>
            <a:endParaRPr/>
          </a:p>
        </p:txBody>
      </p:sp>
      <p:sp>
        <p:nvSpPr>
          <p:cNvPr id="671" name="Google Shape;671;p90"/>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t>Responsible: </a:t>
            </a:r>
            <a:r>
              <a:rPr lang="en-GB" sz="1400"/>
              <a:t>Jill  </a:t>
            </a:r>
            <a:r>
              <a:rPr b="1" lang="en-GB"/>
              <a:t>Timeline:</a:t>
            </a:r>
            <a:r>
              <a:rPr lang="en-GB" sz="1400">
                <a:solidFill>
                  <a:schemeClr val="dk1"/>
                </a:solidFill>
                <a:latin typeface="Open Sans"/>
                <a:ea typeface="Open Sans"/>
                <a:cs typeface="Open Sans"/>
                <a:sym typeface="Open Sans"/>
              </a:rPr>
              <a:t>:  Q2-3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DCHG tbc</a:t>
            </a:r>
            <a:endParaRPr b="1" i="1">
              <a:solidFill>
                <a:srgbClr val="FF0000"/>
              </a:solidFill>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T5.2  </a:t>
            </a:r>
            <a:r>
              <a:rPr lang="en-GB" sz="1400">
                <a:solidFill>
                  <a:srgbClr val="000000"/>
                </a:solidFill>
                <a:latin typeface="Open Sans"/>
                <a:ea typeface="Open Sans"/>
                <a:cs typeface="Open Sans"/>
                <a:sym typeface="Open Sans"/>
              </a:rPr>
              <a:t>Work with national and regional cultural heritage institutions and the Dept of Culture, Heritage &amp; the Gaeltacht to create a Strategy for Digital Cultural Heritage for Ireland.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T5.2.1  Obtain buy-in and financing from DCHG</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317500" lvl="0" marL="457200" rtl="0" algn="l">
              <a:spcBef>
                <a:spcPts val="1600"/>
              </a:spcBef>
              <a:spcAft>
                <a:spcPts val="0"/>
              </a:spcAft>
              <a:buClr>
                <a:srgbClr val="000000"/>
              </a:buClr>
              <a:buSzPts val="1400"/>
              <a:buFont typeface="Open Sans"/>
              <a:buChar char="●"/>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672" name="Google Shape;672;p9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676" name="Shape 676"/>
        <p:cNvGrpSpPr/>
        <p:nvPr/>
      </p:nvGrpSpPr>
      <p:grpSpPr>
        <a:xfrm>
          <a:off x="0" y="0"/>
          <a:ext cx="0" cy="0"/>
          <a:chOff x="0" y="0"/>
          <a:chExt cx="0" cy="0"/>
        </a:xfrm>
      </p:grpSpPr>
      <p:sp>
        <p:nvSpPr>
          <p:cNvPr id="677" name="Google Shape;677;p91"/>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91"/>
          <p:cNvSpPr txBox="1"/>
          <p:nvPr/>
        </p:nvSpPr>
        <p:spPr>
          <a:xfrm>
            <a:off x="558400" y="268225"/>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4. Funding</a:t>
            </a:r>
            <a:endParaRPr sz="3000">
              <a:solidFill>
                <a:srgbClr val="BF9000"/>
              </a:solidFill>
              <a:latin typeface="Open Sans"/>
              <a:ea typeface="Open Sans"/>
              <a:cs typeface="Open Sans"/>
              <a:sym typeface="Open Sans"/>
            </a:endParaRPr>
          </a:p>
        </p:txBody>
      </p:sp>
      <p:sp>
        <p:nvSpPr>
          <p:cNvPr id="679" name="Google Shape;679;p91"/>
          <p:cNvSpPr txBox="1"/>
          <p:nvPr/>
        </p:nvSpPr>
        <p:spPr>
          <a:xfrm>
            <a:off x="172650" y="994100"/>
            <a:ext cx="5903100" cy="3007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Continue to request and gain funds from public sources, national, regional and European.</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Work with Limerick Chamber of Commerce Marketing Collective to create and execute a plan to increase patronage</a:t>
            </a:r>
            <a:endParaRPr>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Char char="●"/>
            </a:pPr>
            <a:r>
              <a:rPr lang="en-GB">
                <a:solidFill>
                  <a:srgbClr val="FFFFFF"/>
                </a:solidFill>
                <a:latin typeface="Open Sans"/>
                <a:ea typeface="Open Sans"/>
                <a:cs typeface="Open Sans"/>
                <a:sym typeface="Open Sans"/>
              </a:rPr>
              <a:t>Collaborate with the Friends to maximise membership and fundraising</a:t>
            </a:r>
            <a:endParaRPr sz="1800">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Employ a Business Developer to fundraise overseas and increase sponsorship. </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Request funding for continuation of Community Coordinator &amp; Education Assistant. </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Increase Retail revenues by 10%</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Funds of €40K raised for new showcase gallery</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Funds of €50K raised for  garden</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Funds of €50K for Summer Exhibition</a:t>
            </a:r>
            <a:endParaRPr>
              <a:solidFill>
                <a:srgbClr val="FFFFFF"/>
              </a:solidFill>
              <a:latin typeface="Open Sans"/>
              <a:ea typeface="Open Sans"/>
              <a:cs typeface="Open Sans"/>
              <a:sym typeface="Open Sans"/>
            </a:endParaRPr>
          </a:p>
        </p:txBody>
      </p:sp>
      <p:pic>
        <p:nvPicPr>
          <p:cNvPr id="680" name="Google Shape;680;p91"/>
          <p:cNvPicPr preferRelativeResize="0"/>
          <p:nvPr/>
        </p:nvPicPr>
        <p:blipFill>
          <a:blip r:embed="rId3">
            <a:alphaModFix/>
          </a:blip>
          <a:stretch>
            <a:fillRect/>
          </a:stretch>
        </p:blipFill>
        <p:spPr>
          <a:xfrm>
            <a:off x="6303125" y="352425"/>
            <a:ext cx="2447925" cy="3076575"/>
          </a:xfrm>
          <a:prstGeom prst="rect">
            <a:avLst/>
          </a:prstGeom>
          <a:noFill/>
          <a:ln>
            <a:noFill/>
          </a:ln>
        </p:spPr>
      </p:pic>
      <p:sp>
        <p:nvSpPr>
          <p:cNvPr id="681" name="Google Shape;681;p91"/>
          <p:cNvSpPr txBox="1"/>
          <p:nvPr/>
        </p:nvSpPr>
        <p:spPr>
          <a:xfrm>
            <a:off x="2989500" y="4050325"/>
            <a:ext cx="6154500" cy="194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BF9000"/>
                </a:solidFill>
                <a:latin typeface="Open Sans"/>
                <a:ea typeface="Open Sans"/>
                <a:cs typeface="Open Sans"/>
                <a:sym typeface="Open Sans"/>
              </a:rPr>
              <a:t>Action</a:t>
            </a:r>
            <a:r>
              <a:rPr lang="en-GB">
                <a:solidFill>
                  <a:srgbClr val="BF9000"/>
                </a:solidFill>
                <a:latin typeface="Open Sans"/>
                <a:ea typeface="Open Sans"/>
                <a:cs typeface="Open Sans"/>
                <a:sym typeface="Open Sans"/>
              </a:rPr>
              <a:t> 1. A new corporate events programme of workshops and tours for company away-days.</a:t>
            </a:r>
            <a:endParaRPr>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rPr lang="en-GB">
                <a:solidFill>
                  <a:srgbClr val="BF9000"/>
                </a:solidFill>
                <a:latin typeface="Open Sans"/>
                <a:ea typeface="Open Sans"/>
                <a:cs typeface="Open Sans"/>
                <a:sym typeface="Open Sans"/>
              </a:rPr>
              <a:t>Action 2. Re-invigorate patronage of the museum, through private events and branding opportunities, working with the Limerick Chamber of Commerce Marketing Collective.  </a:t>
            </a:r>
            <a:endParaRPr>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rPr lang="en-GB">
                <a:solidFill>
                  <a:srgbClr val="BF9000"/>
                </a:solidFill>
                <a:latin typeface="Open Sans"/>
                <a:ea typeface="Open Sans"/>
                <a:cs typeface="Open Sans"/>
                <a:sym typeface="Open Sans"/>
              </a:rPr>
              <a:t>Action 3. A Friends driven set of activities to increase support across all age groups.</a:t>
            </a:r>
            <a:endParaRPr>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rPr lang="en-GB">
                <a:solidFill>
                  <a:srgbClr val="BF9000"/>
                </a:solidFill>
                <a:latin typeface="Open Sans"/>
                <a:ea typeface="Open Sans"/>
                <a:cs typeface="Open Sans"/>
                <a:sym typeface="Open Sans"/>
              </a:rPr>
              <a:t>Action 4. Build strong relationships with potential overseas funders</a:t>
            </a:r>
            <a:endParaRPr>
              <a:solidFill>
                <a:srgbClr val="BF9000"/>
              </a:solidFill>
              <a:latin typeface="Open Sans"/>
              <a:ea typeface="Open Sans"/>
              <a:cs typeface="Open Sans"/>
              <a:sym typeface="Open Sans"/>
            </a:endParaRPr>
          </a:p>
        </p:txBody>
      </p:sp>
      <p:sp>
        <p:nvSpPr>
          <p:cNvPr id="682" name="Google Shape;682;p9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683" name="Google Shape;683;p91"/>
          <p:cNvSpPr txBox="1"/>
          <p:nvPr/>
        </p:nvSpPr>
        <p:spPr>
          <a:xfrm>
            <a:off x="172500" y="5693900"/>
            <a:ext cx="4239600" cy="12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KPI’s: </a:t>
            </a:r>
            <a:r>
              <a:rPr lang="en-GB">
                <a:solidFill>
                  <a:srgbClr val="FFFFFF"/>
                </a:solidFill>
              </a:rPr>
              <a:t>Public Funds increase by 10%</a:t>
            </a:r>
            <a:endParaRPr>
              <a:solidFill>
                <a:srgbClr val="FFFFFF"/>
              </a:solidFill>
            </a:endParaRPr>
          </a:p>
          <a:p>
            <a:pPr indent="0" lvl="0" marL="457200" rtl="0" algn="l">
              <a:spcBef>
                <a:spcPts val="0"/>
              </a:spcBef>
              <a:spcAft>
                <a:spcPts val="0"/>
              </a:spcAft>
              <a:buNone/>
            </a:pPr>
            <a:r>
              <a:rPr lang="en-GB">
                <a:solidFill>
                  <a:srgbClr val="FFFFFF"/>
                </a:solidFill>
              </a:rPr>
              <a:t>20 patrons are signed up</a:t>
            </a:r>
            <a:endParaRPr>
              <a:solidFill>
                <a:srgbClr val="FFFFFF"/>
              </a:solidFill>
            </a:endParaRPr>
          </a:p>
          <a:p>
            <a:pPr indent="0" lvl="0" marL="457200" rtl="0" algn="l">
              <a:spcBef>
                <a:spcPts val="0"/>
              </a:spcBef>
              <a:spcAft>
                <a:spcPts val="0"/>
              </a:spcAft>
              <a:buNone/>
            </a:pPr>
            <a:r>
              <a:rPr lang="en-GB">
                <a:solidFill>
                  <a:srgbClr val="FFFFFF"/>
                </a:solidFill>
              </a:rPr>
              <a:t>Sponsorship database in place</a:t>
            </a:r>
            <a:endParaRPr>
              <a:solidFill>
                <a:srgbClr val="FFFFFF"/>
              </a:solidFill>
            </a:endParaRPr>
          </a:p>
          <a:p>
            <a:pPr indent="457200" lvl="0" marL="0" rtl="0" algn="l">
              <a:spcBef>
                <a:spcPts val="0"/>
              </a:spcBef>
              <a:spcAft>
                <a:spcPts val="0"/>
              </a:spcAft>
              <a:buNone/>
            </a:pPr>
            <a:r>
              <a:rPr lang="en-GB">
                <a:solidFill>
                  <a:schemeClr val="lt1"/>
                </a:solidFill>
                <a:latin typeface="Open Sans"/>
                <a:ea typeface="Open Sans"/>
                <a:cs typeface="Open Sans"/>
                <a:sym typeface="Open Sans"/>
              </a:rPr>
              <a:t>Increase Retail revenues by 10%</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17" name="Shape 117"/>
        <p:cNvGrpSpPr/>
        <p:nvPr/>
      </p:nvGrpSpPr>
      <p:grpSpPr>
        <a:xfrm>
          <a:off x="0" y="0"/>
          <a:ext cx="0" cy="0"/>
          <a:chOff x="0" y="0"/>
          <a:chExt cx="0" cy="0"/>
        </a:xfrm>
      </p:grpSpPr>
      <p:sp>
        <p:nvSpPr>
          <p:cNvPr id="118" name="Google Shape;118;p20"/>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txBox="1"/>
          <p:nvPr/>
        </p:nvSpPr>
        <p:spPr>
          <a:xfrm>
            <a:off x="714700" y="437025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KPI’s for 2019 </a:t>
            </a:r>
            <a:endParaRPr sz="3000">
              <a:solidFill>
                <a:srgbClr val="BF9000"/>
              </a:solidFill>
              <a:latin typeface="Open Sans"/>
              <a:ea typeface="Open Sans"/>
              <a:cs typeface="Open Sans"/>
              <a:sym typeface="Open Sans"/>
            </a:endParaRPr>
          </a:p>
        </p:txBody>
      </p:sp>
      <p:sp>
        <p:nvSpPr>
          <p:cNvPr id="120" name="Google Shape;120;p2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pic>
        <p:nvPicPr>
          <p:cNvPr id="121" name="Google Shape;121;p20"/>
          <p:cNvPicPr preferRelativeResize="0"/>
          <p:nvPr/>
        </p:nvPicPr>
        <p:blipFill>
          <a:blip r:embed="rId3">
            <a:alphaModFix/>
          </a:blip>
          <a:stretch>
            <a:fillRect/>
          </a:stretch>
        </p:blipFill>
        <p:spPr>
          <a:xfrm>
            <a:off x="3175451" y="152400"/>
            <a:ext cx="4983899" cy="3863900"/>
          </a:xfrm>
          <a:prstGeom prst="rect">
            <a:avLst/>
          </a:prstGeom>
          <a:noFill/>
          <a:ln>
            <a:noFill/>
          </a:ln>
        </p:spPr>
      </p:pic>
      <p:sp>
        <p:nvSpPr>
          <p:cNvPr id="122" name="Google Shape;122;p20"/>
          <p:cNvSpPr txBox="1"/>
          <p:nvPr/>
        </p:nvSpPr>
        <p:spPr>
          <a:xfrm>
            <a:off x="714700" y="5707700"/>
            <a:ext cx="7757700" cy="8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A number of KPI’s have been identified.   Very deliberately not every task or action has a KPI. </a:t>
            </a:r>
            <a:endParaRPr>
              <a:solidFill>
                <a:srgbClr val="FFFFFF"/>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92"/>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4. Funding</a:t>
            </a:r>
            <a:endParaRPr/>
          </a:p>
        </p:txBody>
      </p:sp>
      <p:sp>
        <p:nvSpPr>
          <p:cNvPr id="689" name="Google Shape;689;p92"/>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sz="1400"/>
              <a:t>Rosemarie/ Jill  </a:t>
            </a:r>
            <a:r>
              <a:rPr b="1" lang="en-GB"/>
              <a:t>Timeline:</a:t>
            </a:r>
            <a:r>
              <a:rPr lang="en-GB" sz="1400">
                <a:solidFill>
                  <a:schemeClr val="dk1"/>
                </a:solidFill>
                <a:latin typeface="Open Sans"/>
                <a:ea typeface="Open Sans"/>
                <a:cs typeface="Open Sans"/>
                <a:sym typeface="Open Sans"/>
              </a:rPr>
              <a:t>:  2019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Museum </a:t>
            </a:r>
            <a:endParaRPr b="1" i="1">
              <a:solidFill>
                <a:srgbClr val="000000"/>
              </a:solidFill>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T5.3  </a:t>
            </a:r>
            <a:r>
              <a:rPr lang="en-GB" sz="1400">
                <a:solidFill>
                  <a:srgbClr val="000000"/>
                </a:solidFill>
                <a:latin typeface="Open Sans"/>
                <a:ea typeface="Open Sans"/>
                <a:cs typeface="Open Sans"/>
                <a:sym typeface="Open Sans"/>
              </a:rPr>
              <a:t>Continue to request and gain funds from public sources, national, regional and European.</a:t>
            </a:r>
            <a:endParaRPr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T5.3.2   </a:t>
            </a:r>
            <a:r>
              <a:rPr lang="en-GB" sz="1400">
                <a:solidFill>
                  <a:srgbClr val="000000"/>
                </a:solidFill>
                <a:latin typeface="Open Sans"/>
                <a:ea typeface="Open Sans"/>
                <a:cs typeface="Open Sans"/>
                <a:sym typeface="Open Sans"/>
              </a:rPr>
              <a:t>Work with Limerick Chamber of Commerce Marketing Collective to create and execute a plan to increase patronage Q1-4</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T5.3.3  </a:t>
            </a:r>
            <a:r>
              <a:rPr lang="en-GB" sz="1400">
                <a:solidFill>
                  <a:srgbClr val="000000"/>
                </a:solidFill>
                <a:latin typeface="Open Sans"/>
                <a:ea typeface="Open Sans"/>
                <a:cs typeface="Open Sans"/>
                <a:sym typeface="Open Sans"/>
              </a:rPr>
              <a:t>Collaborate with the Friends to maximise membership and fundraising Q1-Q4</a:t>
            </a:r>
            <a:endParaRPr>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T5.3.4 Employ a Business Developer to fundraise overseas and increase sponsorship.  Q1</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T5.3.5 Ensure funding for continuation of Community Coordinator &amp; Education Assistant.  Q2</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T5.3.6 Apply for Creative Ireland and CEF Grants and others Q1-4</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Clr>
                <a:srgbClr val="000000"/>
              </a:buClr>
              <a:buSzPts val="1100"/>
              <a:buFont typeface="Arial"/>
              <a:buNone/>
            </a:pPr>
            <a:r>
              <a:rPr lang="en-GB" sz="1400">
                <a:solidFill>
                  <a:schemeClr val="dk1"/>
                </a:solidFill>
                <a:latin typeface="Open Sans"/>
                <a:ea typeface="Open Sans"/>
                <a:cs typeface="Open Sans"/>
                <a:sym typeface="Open Sans"/>
              </a:rPr>
              <a:t>T5.4  </a:t>
            </a:r>
            <a:r>
              <a:rPr b="1" lang="en-GB" sz="1400">
                <a:solidFill>
                  <a:schemeClr val="dk1"/>
                </a:solidFill>
                <a:latin typeface="Open Sans"/>
                <a:ea typeface="Open Sans"/>
                <a:cs typeface="Open Sans"/>
                <a:sym typeface="Open Sans"/>
              </a:rPr>
              <a:t>Funding for Conservation</a:t>
            </a:r>
            <a:endParaRPr b="1" sz="1400">
              <a:solidFill>
                <a:schemeClr val="dk1"/>
              </a:solidFill>
              <a:latin typeface="Open Sans"/>
              <a:ea typeface="Open Sans"/>
              <a:cs typeface="Open Sans"/>
              <a:sym typeface="Open Sans"/>
            </a:endParaRPr>
          </a:p>
          <a:p>
            <a:pPr indent="0" lvl="0" marL="0" rtl="0" algn="l">
              <a:spcBef>
                <a:spcPts val="1600"/>
              </a:spcBef>
              <a:spcAft>
                <a:spcPts val="0"/>
              </a:spcAft>
              <a:buClr>
                <a:srgbClr val="000000"/>
              </a:buClr>
              <a:buSzPts val="1100"/>
              <a:buFont typeface="Arial"/>
              <a:buNone/>
            </a:pPr>
            <a:r>
              <a:rPr lang="en-GB" sz="1400">
                <a:solidFill>
                  <a:schemeClr val="dk1"/>
                </a:solidFill>
                <a:latin typeface="Open Sans"/>
                <a:ea typeface="Open Sans"/>
                <a:cs typeface="Open Sans"/>
                <a:sym typeface="Open Sans"/>
              </a:rPr>
              <a:t>T5.4.1 Apply for funding under Heritage Council grants</a:t>
            </a:r>
            <a:r>
              <a:rPr lang="en-GB" sz="1400">
                <a:solidFill>
                  <a:schemeClr val="dk1"/>
                </a:solidFill>
                <a:latin typeface="Open Sans"/>
                <a:ea typeface="Open Sans"/>
                <a:cs typeface="Open Sans"/>
                <a:sym typeface="Open Sans"/>
              </a:rPr>
              <a:t>  - </a:t>
            </a:r>
            <a:r>
              <a:rPr b="1" lang="en-GB" sz="1400">
                <a:solidFill>
                  <a:schemeClr val="dk1"/>
                </a:solidFill>
                <a:latin typeface="Open Sans"/>
                <a:ea typeface="Open Sans"/>
                <a:cs typeface="Open Sans"/>
                <a:sym typeface="Open Sans"/>
              </a:rPr>
              <a:t>Naomi - </a:t>
            </a:r>
            <a:r>
              <a:rPr lang="en-GB" sz="1400">
                <a:solidFill>
                  <a:schemeClr val="dk1"/>
                </a:solidFill>
                <a:latin typeface="Open Sans"/>
                <a:ea typeface="Open Sans"/>
                <a:cs typeface="Open Sans"/>
                <a:sym typeface="Open Sans"/>
              </a:rPr>
              <a:t>Q3</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rgbClr val="000000"/>
              </a:buClr>
              <a:buSzPts val="1100"/>
              <a:buFont typeface="Arial"/>
              <a:buNone/>
            </a:pPr>
            <a:r>
              <a:rPr b="1" lang="en-GB" sz="1400">
                <a:solidFill>
                  <a:schemeClr val="dk1"/>
                </a:solidFill>
                <a:latin typeface="Open Sans"/>
                <a:ea typeface="Open Sans"/>
                <a:cs typeface="Open Sans"/>
                <a:sym typeface="Open Sans"/>
              </a:rPr>
              <a:t>T5.5 Corporate Sponsorship and Grants</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000">
                <a:solidFill>
                  <a:schemeClr val="dk1"/>
                </a:solidFill>
                <a:latin typeface="Open Sans"/>
                <a:ea typeface="Open Sans"/>
                <a:cs typeface="Open Sans"/>
                <a:sym typeface="Open Sans"/>
              </a:rPr>
              <a:t>T5. 5.1 Corporate Grants</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rPr lang="en-GB" sz="1000">
                <a:solidFill>
                  <a:schemeClr val="dk1"/>
                </a:solidFill>
                <a:latin typeface="Open Sans"/>
                <a:ea typeface="Open Sans"/>
                <a:cs typeface="Open Sans"/>
                <a:sym typeface="Open Sans"/>
              </a:rPr>
              <a:t>T5.5.2 Media sponsorship</a:t>
            </a:r>
            <a:endParaRPr b="1" sz="1400">
              <a:solidFill>
                <a:schemeClr val="dk1"/>
              </a:solidFill>
              <a:latin typeface="Open Sans"/>
              <a:ea typeface="Open Sans"/>
              <a:cs typeface="Open Sans"/>
              <a:sym typeface="Open Sans"/>
            </a:endParaRPr>
          </a:p>
          <a:p>
            <a:pPr indent="-317500" lvl="0" marL="457200" rtl="0" algn="l">
              <a:lnSpc>
                <a:spcPct val="100000"/>
              </a:lnSpc>
              <a:spcBef>
                <a:spcPts val="0"/>
              </a:spcBef>
              <a:spcAft>
                <a:spcPts val="0"/>
              </a:spcAft>
              <a:buClr>
                <a:schemeClr val="dk1"/>
              </a:buClr>
              <a:buSzPts val="1400"/>
              <a:buFont typeface="Open Sans"/>
              <a:buChar char="●"/>
            </a:pPr>
            <a:r>
              <a:rPr lang="en-GB" sz="1400">
                <a:solidFill>
                  <a:schemeClr val="dk1"/>
                </a:solidFill>
                <a:latin typeface="Open Sans"/>
                <a:ea typeface="Open Sans"/>
                <a:cs typeface="Open Sans"/>
                <a:sym typeface="Open Sans"/>
              </a:rPr>
              <a:t>Funds of €40K raised for new showcase gallery</a:t>
            </a:r>
            <a:endParaRPr sz="1400">
              <a:solidFill>
                <a:schemeClr val="dk1"/>
              </a:solidFill>
              <a:latin typeface="Open Sans"/>
              <a:ea typeface="Open Sans"/>
              <a:cs typeface="Open Sans"/>
              <a:sym typeface="Open Sans"/>
            </a:endParaRPr>
          </a:p>
          <a:p>
            <a:pPr indent="-317500" lvl="0" marL="457200" rtl="0" algn="l">
              <a:lnSpc>
                <a:spcPct val="100000"/>
              </a:lnSpc>
              <a:spcBef>
                <a:spcPts val="0"/>
              </a:spcBef>
              <a:spcAft>
                <a:spcPts val="0"/>
              </a:spcAft>
              <a:buClr>
                <a:schemeClr val="dk1"/>
              </a:buClr>
              <a:buSzPts val="1400"/>
              <a:buFont typeface="Open Sans"/>
              <a:buChar char="●"/>
            </a:pPr>
            <a:r>
              <a:rPr lang="en-GB" sz="1400">
                <a:solidFill>
                  <a:schemeClr val="dk1"/>
                </a:solidFill>
                <a:latin typeface="Open Sans"/>
                <a:ea typeface="Open Sans"/>
                <a:cs typeface="Open Sans"/>
                <a:sym typeface="Open Sans"/>
              </a:rPr>
              <a:t>Funds of €50K raised for  garden</a:t>
            </a:r>
            <a:endParaRPr sz="1400">
              <a:solidFill>
                <a:schemeClr val="dk1"/>
              </a:solidFill>
              <a:latin typeface="Open Sans"/>
              <a:ea typeface="Open Sans"/>
              <a:cs typeface="Open Sans"/>
              <a:sym typeface="Open Sans"/>
            </a:endParaRPr>
          </a:p>
          <a:p>
            <a:pPr indent="-317500" lvl="0" marL="457200" rtl="0" algn="l">
              <a:lnSpc>
                <a:spcPct val="100000"/>
              </a:lnSpc>
              <a:spcBef>
                <a:spcPts val="0"/>
              </a:spcBef>
              <a:spcAft>
                <a:spcPts val="0"/>
              </a:spcAft>
              <a:buClr>
                <a:schemeClr val="dk1"/>
              </a:buClr>
              <a:buSzPts val="1400"/>
              <a:buFont typeface="Open Sans"/>
              <a:buChar char="●"/>
            </a:pPr>
            <a:r>
              <a:rPr lang="en-GB" sz="1400">
                <a:solidFill>
                  <a:schemeClr val="dk1"/>
                </a:solidFill>
                <a:latin typeface="Open Sans"/>
                <a:ea typeface="Open Sans"/>
                <a:cs typeface="Open Sans"/>
                <a:sym typeface="Open Sans"/>
              </a:rPr>
              <a:t>Funds of €50K for Summer Exhibition - under Summer Exhbition</a:t>
            </a:r>
            <a:endParaRPr sz="1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690" name="Google Shape;690;p9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93"/>
          <p:cNvSpPr txBox="1"/>
          <p:nvPr>
            <p:ph idx="1" type="body"/>
          </p:nvPr>
        </p:nvSpPr>
        <p:spPr>
          <a:xfrm>
            <a:off x="242075" y="1099325"/>
            <a:ext cx="8779200" cy="511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t>Responsible: </a:t>
            </a:r>
            <a:r>
              <a:rPr lang="en-GB" sz="1400"/>
              <a:t>Joni </a:t>
            </a:r>
            <a:r>
              <a:rPr b="1" lang="en-GB"/>
              <a:t>Timeline:</a:t>
            </a:r>
            <a:r>
              <a:rPr lang="en-GB" sz="1400">
                <a:solidFill>
                  <a:schemeClr val="dk1"/>
                </a:solidFill>
                <a:latin typeface="Open Sans"/>
                <a:ea typeface="Open Sans"/>
                <a:cs typeface="Open Sans"/>
                <a:sym typeface="Open Sans"/>
              </a:rPr>
              <a:t>:  2019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Museum </a:t>
            </a:r>
            <a:endParaRPr sz="1400">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a:t>
            </a:r>
            <a:r>
              <a:rPr lang="en-GB" sz="1400">
                <a:solidFill>
                  <a:srgbClr val="000000"/>
                </a:solidFill>
                <a:latin typeface="Open Sans"/>
                <a:ea typeface="Open Sans"/>
                <a:cs typeface="Open Sans"/>
                <a:sym typeface="Open Sans"/>
              </a:rPr>
              <a:t>6.1</a:t>
            </a:r>
            <a:r>
              <a:rPr b="1" lang="en-GB" sz="1400">
                <a:solidFill>
                  <a:srgbClr val="000000"/>
                </a:solidFill>
                <a:latin typeface="Open Sans"/>
                <a:ea typeface="Open Sans"/>
                <a:cs typeface="Open Sans"/>
                <a:sym typeface="Open Sans"/>
              </a:rPr>
              <a:t> EPOS system upgraded and fully integrated with accounts systems</a:t>
            </a:r>
            <a:endParaRPr b="1"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None/>
            </a:pPr>
            <a:r>
              <a:rPr lang="en-GB" sz="1400">
                <a:solidFill>
                  <a:srgbClr val="000000"/>
                </a:solidFill>
                <a:latin typeface="Open Sans"/>
                <a:ea typeface="Open Sans"/>
                <a:cs typeface="Open Sans"/>
                <a:sym typeface="Open Sans"/>
              </a:rPr>
              <a:t>T6.1.1 Gather requirements for upgrading of the EPOS </a:t>
            </a:r>
            <a:r>
              <a:rPr i="1" lang="en-GB" sz="1400">
                <a:solidFill>
                  <a:srgbClr val="000000"/>
                </a:solidFill>
                <a:latin typeface="Open Sans"/>
                <a:ea typeface="Open Sans"/>
                <a:cs typeface="Open Sans"/>
                <a:sym typeface="Open Sans"/>
              </a:rPr>
              <a:t>Feb 2019</a:t>
            </a:r>
            <a:endParaRPr i="1"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T6.1.2  Agree requirements and budget with EPOS company and accounts </a:t>
            </a:r>
            <a:r>
              <a:rPr i="1" lang="en-GB" sz="1400">
                <a:solidFill>
                  <a:srgbClr val="000000"/>
                </a:solidFill>
                <a:latin typeface="Open Sans"/>
                <a:ea typeface="Open Sans"/>
                <a:cs typeface="Open Sans"/>
                <a:sym typeface="Open Sans"/>
              </a:rPr>
              <a:t>Feb 2019</a:t>
            </a:r>
            <a:endParaRPr i="1"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T6.1.3 Create  and implement project plan and timeline for the upgrading of the EPOS </a:t>
            </a:r>
            <a:r>
              <a:rPr i="1" lang="en-GB" sz="1400">
                <a:solidFill>
                  <a:srgbClr val="000000"/>
                </a:solidFill>
                <a:latin typeface="Open Sans"/>
                <a:ea typeface="Open Sans"/>
                <a:cs typeface="Open Sans"/>
                <a:sym typeface="Open Sans"/>
              </a:rPr>
              <a:t>Feb-Mar 2019</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T6.1.4 Get training in all aspects of Epos system for Front of House- Feb ‘19 Mar 2019</a:t>
            </a:r>
            <a:endParaRPr i="1"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i="1" sz="1400">
              <a:solidFill>
                <a:srgbClr val="000000"/>
              </a:solidFill>
              <a:latin typeface="Open Sans"/>
              <a:ea typeface="Open Sans"/>
              <a:cs typeface="Open Sans"/>
              <a:sym typeface="Open Sans"/>
            </a:endParaRPr>
          </a:p>
          <a:p>
            <a:pPr indent="0" lvl="0" marL="0" rtl="0" algn="l">
              <a:spcBef>
                <a:spcPts val="0"/>
              </a:spcBef>
              <a:spcAft>
                <a:spcPts val="0"/>
              </a:spcAft>
              <a:buNone/>
            </a:pPr>
            <a:r>
              <a:rPr b="1" lang="en-GB" sz="1400">
                <a:solidFill>
                  <a:srgbClr val="000000"/>
                </a:solidFill>
                <a:latin typeface="Open Sans"/>
                <a:ea typeface="Open Sans"/>
                <a:cs typeface="Open Sans"/>
                <a:sym typeface="Open Sans"/>
              </a:rPr>
              <a:t>T </a:t>
            </a:r>
            <a:r>
              <a:rPr b="1" lang="en-GB" sz="1400">
                <a:solidFill>
                  <a:srgbClr val="000000"/>
                </a:solidFill>
                <a:latin typeface="Open Sans"/>
                <a:ea typeface="Open Sans"/>
                <a:cs typeface="Open Sans"/>
                <a:sym typeface="Open Sans"/>
              </a:rPr>
              <a:t>6.2 </a:t>
            </a:r>
            <a:r>
              <a:rPr b="1" lang="en-GB" sz="1400">
                <a:solidFill>
                  <a:srgbClr val="000000"/>
                </a:solidFill>
                <a:latin typeface="Open Sans"/>
                <a:ea typeface="Open Sans"/>
                <a:cs typeface="Open Sans"/>
                <a:sym typeface="Open Sans"/>
              </a:rPr>
              <a:t>Retail Offering- Shop</a:t>
            </a:r>
            <a:endParaRPr b="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T6.2.1 S</a:t>
            </a:r>
            <a:r>
              <a:rPr lang="en-GB" sz="1400">
                <a:solidFill>
                  <a:srgbClr val="000000"/>
                </a:solidFill>
                <a:latin typeface="Open Sans"/>
                <a:ea typeface="Open Sans"/>
                <a:cs typeface="Open Sans"/>
                <a:sym typeface="Open Sans"/>
              </a:rPr>
              <a:t>ource stock and develop products to match exhibitions and  Hunt Collections a</a:t>
            </a:r>
            <a:r>
              <a:rPr lang="en-GB" sz="1400">
                <a:solidFill>
                  <a:srgbClr val="000000"/>
                </a:solidFill>
                <a:latin typeface="Open Sans"/>
                <a:ea typeface="Open Sans"/>
                <a:cs typeface="Open Sans"/>
                <a:sym typeface="Open Sans"/>
              </a:rPr>
              <a:t>nd relate to the six top best sellers in 2018</a:t>
            </a:r>
            <a:r>
              <a:rPr lang="en-GB" sz="1400">
                <a:solidFill>
                  <a:srgbClr val="000000"/>
                </a:solidFill>
                <a:latin typeface="Open Sans"/>
                <a:ea typeface="Open Sans"/>
                <a:cs typeface="Open Sans"/>
                <a:sym typeface="Open Sans"/>
              </a:rPr>
              <a:t> Q2</a:t>
            </a:r>
            <a:endParaRPr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T6.2.1.1 Attend Showcase, RDS and v</a:t>
            </a:r>
            <a:r>
              <a:rPr lang="en-GB" sz="1400">
                <a:solidFill>
                  <a:srgbClr val="000000"/>
                </a:solidFill>
                <a:latin typeface="Open Sans"/>
                <a:ea typeface="Open Sans"/>
                <a:cs typeface="Open Sans"/>
                <a:sym typeface="Open Sans"/>
              </a:rPr>
              <a:t>isit four other museum shops and  visitor attractions</a:t>
            </a:r>
            <a:endParaRPr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T6.2.1.2 Online </a:t>
            </a:r>
            <a:r>
              <a:rPr lang="en-GB" sz="1400">
                <a:solidFill>
                  <a:srgbClr val="000000"/>
                </a:solidFill>
                <a:latin typeface="Open Sans"/>
                <a:ea typeface="Open Sans"/>
                <a:cs typeface="Open Sans"/>
                <a:sym typeface="Open Sans"/>
              </a:rPr>
              <a:t>product research (e.g.: Maison et objet and Museums and  Heritage Show) . </a:t>
            </a:r>
            <a:endParaRPr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T6.2.1.3  Source/develop twenty replicas of items in the Hunt Collection</a:t>
            </a:r>
            <a:endParaRPr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T6.2.1.4  Investigate and implement new promotion mechanisms for the shop</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T6.2.2 Investigate becoming a Retail Partner with the Craft and Design Council of Ireland to partake in their merchandising, promotional activities and staff training programmes and be listed as a stockist on their websites Q2</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latin typeface="Open Sans"/>
              <a:ea typeface="Open Sans"/>
              <a:cs typeface="Open Sans"/>
              <a:sym typeface="Open Sans"/>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696" name="Google Shape;696;p9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697" name="Google Shape;697;p93"/>
          <p:cNvSpPr txBox="1"/>
          <p:nvPr>
            <p:ph type="title"/>
          </p:nvPr>
        </p:nvSpPr>
        <p:spPr>
          <a:xfrm>
            <a:off x="242075" y="1833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Funding</a:t>
            </a:r>
            <a:r>
              <a:rPr lang="en-GB" sz="3000">
                <a:solidFill>
                  <a:srgbClr val="BF9000"/>
                </a:solidFill>
                <a:latin typeface="Open Sans"/>
                <a:ea typeface="Open Sans"/>
                <a:cs typeface="Open Sans"/>
                <a:sym typeface="Open Sans"/>
              </a:rPr>
              <a:t>: Retail</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94"/>
          <p:cNvSpPr txBox="1"/>
          <p:nvPr>
            <p:ph type="title"/>
          </p:nvPr>
        </p:nvSpPr>
        <p:spPr>
          <a:xfrm>
            <a:off x="311700" y="1647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Funding:  Retail</a:t>
            </a:r>
            <a:endParaRPr/>
          </a:p>
        </p:txBody>
      </p:sp>
      <p:sp>
        <p:nvSpPr>
          <p:cNvPr id="703" name="Google Shape;703;p94"/>
          <p:cNvSpPr txBox="1"/>
          <p:nvPr>
            <p:ph idx="1" type="body"/>
          </p:nvPr>
        </p:nvSpPr>
        <p:spPr>
          <a:xfrm>
            <a:off x="311700" y="10582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solidFill>
                  <a:srgbClr val="000000"/>
                </a:solidFill>
                <a:latin typeface="Open Sans"/>
                <a:ea typeface="Open Sans"/>
                <a:cs typeface="Open Sans"/>
                <a:sym typeface="Open Sans"/>
              </a:rPr>
              <a:t>T6.3 Online sales</a:t>
            </a:r>
            <a:endParaRPr b="1"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None/>
            </a:pPr>
            <a:r>
              <a:rPr lang="en-GB" sz="1400">
                <a:solidFill>
                  <a:srgbClr val="000000"/>
                </a:solidFill>
                <a:latin typeface="Open Sans"/>
                <a:ea typeface="Open Sans"/>
                <a:cs typeface="Open Sans"/>
                <a:sym typeface="Open Sans"/>
              </a:rPr>
              <a:t>T6.3.1 Reorganise website to promote admissions and catalogue sales Q1</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T6.3.1.2 Research and evaluate online shops for museums Q2</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T6.3.2 Investigate selling unique products via Etsy  Q2</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T6.3.2 Increase our social media presence for retail items Q1-Q4</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lang="en-GB" sz="1400">
                <a:solidFill>
                  <a:srgbClr val="000000"/>
                </a:solidFill>
                <a:latin typeface="Open Sans"/>
                <a:ea typeface="Open Sans"/>
                <a:cs typeface="Open Sans"/>
                <a:sym typeface="Open Sans"/>
              </a:rPr>
              <a:t>T6.4  Retail Display</a:t>
            </a:r>
            <a:endParaRPr b="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T6.4.1 Develop area in shop for Contemporary Ceramics to compliment the in-house Contemporary Ceramic Collection and the artists featured in time for Colin Sears Exhibition Q3</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lang="en-GB" sz="1400">
                <a:solidFill>
                  <a:srgbClr val="000000"/>
                </a:solidFill>
                <a:latin typeface="Open Sans"/>
                <a:ea typeface="Open Sans"/>
                <a:cs typeface="Open Sans"/>
                <a:sym typeface="Open Sans"/>
              </a:rPr>
              <a:t>T6.5 Admissions &amp; Front of House</a:t>
            </a:r>
            <a:endParaRPr b="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T6.5.1 Enhance Front of House Customer Service giving optimum care and attention to each visitor to encourage repeat business Q1-4</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T6.5.2 Investigate costs of attending Failte Ireland’s courses:</a:t>
            </a:r>
            <a:endParaRPr sz="1400">
              <a:solidFill>
                <a:srgbClr val="000000"/>
              </a:solidFill>
              <a:latin typeface="Open Sans"/>
              <a:ea typeface="Open Sans"/>
              <a:cs typeface="Open Sans"/>
              <a:sym typeface="Open Sans"/>
            </a:endParaRPr>
          </a:p>
          <a:p>
            <a:pPr indent="-317500" lvl="0" marL="457200" rtl="0" algn="l">
              <a:spcBef>
                <a:spcPts val="1600"/>
              </a:spcBef>
              <a:spcAft>
                <a:spcPts val="0"/>
              </a:spcAft>
              <a:buClr>
                <a:srgbClr val="000000"/>
              </a:buClr>
              <a:buSzPts val="1400"/>
              <a:buFont typeface="Open Sans"/>
              <a:buAutoNum type="alphaLcPeriod"/>
            </a:pPr>
            <a:r>
              <a:rPr lang="en-GB" sz="1400">
                <a:solidFill>
                  <a:srgbClr val="000000"/>
                </a:solidFill>
                <a:latin typeface="Open Sans"/>
                <a:ea typeface="Open Sans"/>
                <a:cs typeface="Open Sans"/>
                <a:sym typeface="Open Sans"/>
              </a:rPr>
              <a:t> Accredited Service excellence programme- 1 day</a:t>
            </a:r>
            <a:endParaRPr sz="1400">
              <a:solidFill>
                <a:srgbClr val="000000"/>
              </a:solidFill>
              <a:latin typeface="Open Sans"/>
              <a:ea typeface="Open Sans"/>
              <a:cs typeface="Open Sans"/>
              <a:sym typeface="Open Sans"/>
            </a:endParaRPr>
          </a:p>
          <a:p>
            <a:pPr indent="-317500" lvl="0" marL="457200" rtl="0" algn="l">
              <a:spcBef>
                <a:spcPts val="0"/>
              </a:spcBef>
              <a:spcAft>
                <a:spcPts val="0"/>
              </a:spcAft>
              <a:buClr>
                <a:srgbClr val="000000"/>
              </a:buClr>
              <a:buSzPts val="1400"/>
              <a:buFont typeface="Open Sans"/>
              <a:buAutoNum type="alphaLcPeriod"/>
            </a:pPr>
            <a:r>
              <a:rPr lang="en-GB" sz="1400">
                <a:solidFill>
                  <a:srgbClr val="000000"/>
                </a:solidFill>
                <a:latin typeface="Open Sans"/>
                <a:ea typeface="Open Sans"/>
                <a:cs typeface="Open Sans"/>
                <a:sym typeface="Open Sans"/>
              </a:rPr>
              <a:t>Enhance Your Management and Supervisory Skills- subsidised, 2 days</a:t>
            </a:r>
            <a:endParaRPr sz="1400">
              <a:solidFill>
                <a:srgbClr val="000000"/>
              </a:solidFill>
              <a:latin typeface="Open Sans"/>
              <a:ea typeface="Open Sans"/>
              <a:cs typeface="Open Sans"/>
              <a:sym typeface="Open Sans"/>
            </a:endParaRPr>
          </a:p>
          <a:p>
            <a:pPr indent="-317500" lvl="0" marL="457200" rtl="0" algn="l">
              <a:spcBef>
                <a:spcPts val="0"/>
              </a:spcBef>
              <a:spcAft>
                <a:spcPts val="0"/>
              </a:spcAft>
              <a:buClr>
                <a:srgbClr val="000000"/>
              </a:buClr>
              <a:buSzPts val="1400"/>
              <a:buFont typeface="Open Sans"/>
              <a:buAutoNum type="alphaLcPeriod"/>
            </a:pPr>
            <a:r>
              <a:rPr lang="en-GB" sz="1400">
                <a:solidFill>
                  <a:srgbClr val="000000"/>
                </a:solidFill>
                <a:latin typeface="Open Sans"/>
                <a:ea typeface="Open Sans"/>
                <a:cs typeface="Open Sans"/>
                <a:sym typeface="Open Sans"/>
              </a:rPr>
              <a:t> ‘Merchandising for Visitor Attractions’, 2 days in Galway</a:t>
            </a:r>
            <a:endParaRPr sz="1400">
              <a:solidFill>
                <a:srgbClr val="000000"/>
              </a:solidFill>
              <a:latin typeface="Open Sans"/>
              <a:ea typeface="Open Sans"/>
              <a:cs typeface="Open Sans"/>
              <a:sym typeface="Open Sans"/>
            </a:endParaRPr>
          </a:p>
          <a:p>
            <a:pPr indent="0" lvl="0" marL="0" rtl="0" algn="l">
              <a:spcBef>
                <a:spcPts val="1600"/>
              </a:spcBef>
              <a:spcAft>
                <a:spcPts val="1600"/>
              </a:spcAft>
              <a:buClr>
                <a:schemeClr val="dk1"/>
              </a:buClr>
              <a:buSzPts val="1100"/>
              <a:buFont typeface="Arial"/>
              <a:buNone/>
            </a:pPr>
            <a:r>
              <a:rPr lang="en-GB" sz="1400">
                <a:latin typeface="Open Sans"/>
                <a:ea typeface="Open Sans"/>
                <a:cs typeface="Open Sans"/>
                <a:sym typeface="Open Sans"/>
              </a:rPr>
              <a:t>        </a:t>
            </a:r>
            <a:endParaRPr sz="1400">
              <a:latin typeface="Open Sans"/>
              <a:ea typeface="Open Sans"/>
              <a:cs typeface="Open Sans"/>
              <a:sym typeface="Open Sans"/>
            </a:endParaRPr>
          </a:p>
        </p:txBody>
      </p:sp>
      <p:sp>
        <p:nvSpPr>
          <p:cNvPr id="704" name="Google Shape;704;p9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708" name="Shape 708"/>
        <p:cNvGrpSpPr/>
        <p:nvPr/>
      </p:nvGrpSpPr>
      <p:grpSpPr>
        <a:xfrm>
          <a:off x="0" y="0"/>
          <a:ext cx="0" cy="0"/>
          <a:chOff x="0" y="0"/>
          <a:chExt cx="0" cy="0"/>
        </a:xfrm>
      </p:grpSpPr>
      <p:sp>
        <p:nvSpPr>
          <p:cNvPr id="709" name="Google Shape;709;p95"/>
          <p:cNvSpPr txBox="1"/>
          <p:nvPr/>
        </p:nvSpPr>
        <p:spPr>
          <a:xfrm>
            <a:off x="468500" y="110025"/>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solidFill>
                <a:srgbClr val="BF9000"/>
              </a:solidFill>
              <a:latin typeface="Open Sans"/>
              <a:ea typeface="Open Sans"/>
              <a:cs typeface="Open Sans"/>
              <a:sym typeface="Open Sans"/>
            </a:endParaRPr>
          </a:p>
          <a:p>
            <a:pPr indent="0" lvl="0" marL="0" rtl="0" algn="l">
              <a:spcBef>
                <a:spcPts val="0"/>
              </a:spcBef>
              <a:spcAft>
                <a:spcPts val="0"/>
              </a:spcAft>
              <a:buNone/>
            </a:pPr>
            <a:r>
              <a:rPr lang="en-GB" sz="3000">
                <a:solidFill>
                  <a:srgbClr val="BF9000"/>
                </a:solidFill>
                <a:latin typeface="Open Sans"/>
                <a:ea typeface="Open Sans"/>
                <a:cs typeface="Open Sans"/>
                <a:sym typeface="Open Sans"/>
              </a:rPr>
              <a:t>MarComms </a:t>
            </a:r>
            <a:endParaRPr sz="3000">
              <a:solidFill>
                <a:srgbClr val="BF9000"/>
              </a:solidFill>
              <a:latin typeface="Open Sans"/>
              <a:ea typeface="Open Sans"/>
              <a:cs typeface="Open Sans"/>
              <a:sym typeface="Open Sans"/>
            </a:endParaRPr>
          </a:p>
          <a:p>
            <a:pPr indent="0" lvl="0" marL="0" rtl="0" algn="l">
              <a:spcBef>
                <a:spcPts val="0"/>
              </a:spcBef>
              <a:spcAft>
                <a:spcPts val="0"/>
              </a:spcAft>
              <a:buNone/>
            </a:pPr>
            <a:r>
              <a:t/>
            </a:r>
            <a:endParaRPr sz="3000">
              <a:solidFill>
                <a:srgbClr val="BF9000"/>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Marketing and Communications is a service for all 4 priorities and tasks</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MarComms is responsible for website maintenance and development</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MarComms is responsible for all Social Media Platforms</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3000">
              <a:solidFill>
                <a:srgbClr val="BF9000"/>
              </a:solidFill>
              <a:latin typeface="Open Sans"/>
              <a:ea typeface="Open Sans"/>
              <a:cs typeface="Open Sans"/>
              <a:sym typeface="Open Sans"/>
            </a:endParaRPr>
          </a:p>
        </p:txBody>
      </p:sp>
      <p:sp>
        <p:nvSpPr>
          <p:cNvPr id="710" name="Google Shape;710;p9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711" name="Google Shape;711;p95"/>
          <p:cNvSpPr txBox="1"/>
          <p:nvPr/>
        </p:nvSpPr>
        <p:spPr>
          <a:xfrm>
            <a:off x="716025" y="4976525"/>
            <a:ext cx="5407800" cy="12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KPI’s: Website traffic increase of 10% on 2018</a:t>
            </a:r>
            <a:endParaRPr>
              <a:solidFill>
                <a:srgbClr val="FFFFFF"/>
              </a:solidFill>
            </a:endParaRPr>
          </a:p>
          <a:p>
            <a:pPr indent="0" lvl="0" marL="0" rtl="0" algn="l">
              <a:spcBef>
                <a:spcPts val="0"/>
              </a:spcBef>
              <a:spcAft>
                <a:spcPts val="0"/>
              </a:spcAft>
              <a:buNone/>
            </a:pPr>
            <a:r>
              <a:rPr lang="en-GB">
                <a:solidFill>
                  <a:srgbClr val="FFFFFF"/>
                </a:solidFill>
              </a:rPr>
              <a:t>           Social Media platforms to show 20% increase on 2018</a:t>
            </a:r>
            <a:endParaRPr>
              <a:solidFill>
                <a:srgbClr val="FFFFFF"/>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96"/>
          <p:cNvSpPr txBox="1"/>
          <p:nvPr>
            <p:ph type="title"/>
          </p:nvPr>
        </p:nvSpPr>
        <p:spPr>
          <a:xfrm>
            <a:off x="238275" y="1527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MarComms</a:t>
            </a:r>
            <a:endParaRPr/>
          </a:p>
        </p:txBody>
      </p:sp>
      <p:sp>
        <p:nvSpPr>
          <p:cNvPr id="717" name="Google Shape;717;p96"/>
          <p:cNvSpPr txBox="1"/>
          <p:nvPr>
            <p:ph idx="1" type="body"/>
          </p:nvPr>
        </p:nvSpPr>
        <p:spPr>
          <a:xfrm>
            <a:off x="311700" y="916300"/>
            <a:ext cx="8520600" cy="53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a:t>Julie </a:t>
            </a:r>
            <a:r>
              <a:rPr b="1" lang="en-GB"/>
              <a:t> 	Timeline:</a:t>
            </a:r>
            <a:r>
              <a:rPr lang="en-GB" sz="1400">
                <a:solidFill>
                  <a:schemeClr val="dk1"/>
                </a:solidFill>
                <a:latin typeface="Open Sans"/>
                <a:ea typeface="Open Sans"/>
                <a:cs typeface="Open Sans"/>
                <a:sym typeface="Open Sans"/>
              </a:rPr>
              <a:t>: 2019.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Museum</a:t>
            </a:r>
            <a:endParaRPr b="1"/>
          </a:p>
          <a:p>
            <a:pPr indent="0" lvl="0" marL="0" rtl="0" algn="l">
              <a:spcBef>
                <a:spcPts val="1600"/>
              </a:spcBef>
              <a:spcAft>
                <a:spcPts val="0"/>
              </a:spcAft>
              <a:buNone/>
            </a:pPr>
            <a:r>
              <a:rPr b="1" lang="en-GB" sz="1400">
                <a:solidFill>
                  <a:srgbClr val="000000"/>
                </a:solidFill>
                <a:latin typeface="Open Sans"/>
                <a:ea typeface="Open Sans"/>
                <a:cs typeface="Open Sans"/>
                <a:sym typeface="Open Sans"/>
              </a:rPr>
              <a:t>T7.1 </a:t>
            </a:r>
            <a:r>
              <a:rPr b="1" lang="en-GB" sz="1400">
                <a:solidFill>
                  <a:srgbClr val="000000"/>
                </a:solidFill>
                <a:latin typeface="Open Sans"/>
                <a:ea typeface="Open Sans"/>
                <a:cs typeface="Open Sans"/>
                <a:sym typeface="Open Sans"/>
              </a:rPr>
              <a:t>Marketing</a:t>
            </a:r>
            <a:r>
              <a:rPr b="1" lang="en-GB" sz="1400">
                <a:solidFill>
                  <a:srgbClr val="000000"/>
                </a:solidFill>
                <a:latin typeface="Open Sans"/>
                <a:ea typeface="Open Sans"/>
                <a:cs typeface="Open Sans"/>
                <a:sym typeface="Open Sans"/>
              </a:rPr>
              <a:t> Communication Plan for Exhibitions </a:t>
            </a:r>
            <a:r>
              <a:rPr lang="en-GB" sz="1400">
                <a:solidFill>
                  <a:srgbClr val="000000"/>
                </a:solidFill>
                <a:latin typeface="Open Sans"/>
                <a:ea typeface="Open Sans"/>
                <a:cs typeface="Open Sans"/>
                <a:sym typeface="Open Sans"/>
              </a:rPr>
              <a:t> </a:t>
            </a:r>
            <a:endParaRPr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None/>
            </a:pPr>
            <a:r>
              <a:rPr lang="en-GB" sz="1400">
                <a:solidFill>
                  <a:srgbClr val="000000"/>
                </a:solidFill>
                <a:latin typeface="Open Sans"/>
                <a:ea typeface="Open Sans"/>
                <a:cs typeface="Open Sans"/>
                <a:sym typeface="Open Sans"/>
              </a:rPr>
              <a:t>T7.1.1 </a:t>
            </a:r>
            <a:r>
              <a:rPr lang="en-GB" sz="1400">
                <a:solidFill>
                  <a:schemeClr val="dk1"/>
                </a:solidFill>
                <a:latin typeface="Open Sans"/>
                <a:ea typeface="Open Sans"/>
                <a:cs typeface="Open Sans"/>
                <a:sym typeface="Open Sans"/>
              </a:rPr>
              <a:t>Marketing Communication plan to completed for each exhibition - to include web presence, press and media coverage and mailouts.   </a:t>
            </a:r>
            <a:endParaRPr sz="1400">
              <a:solidFill>
                <a:schemeClr val="dk1"/>
              </a:solidFill>
              <a:latin typeface="Open Sans"/>
              <a:ea typeface="Open Sans"/>
              <a:cs typeface="Open Sans"/>
              <a:sym typeface="Open Sans"/>
            </a:endParaRPr>
          </a:p>
          <a:p>
            <a:pPr indent="45720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T7.1.1.1 Social Media plan created &amp; executed</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T7.1.2 Design and print of collateral for each exhibition</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0"/>
              </a:spcBef>
              <a:spcAft>
                <a:spcPts val="0"/>
              </a:spcAft>
              <a:buNone/>
            </a:pPr>
            <a:r>
              <a:rPr b="1" lang="en-GB" sz="1400">
                <a:solidFill>
                  <a:schemeClr val="dk1"/>
                </a:solidFill>
                <a:latin typeface="Open Sans"/>
                <a:ea typeface="Open Sans"/>
                <a:cs typeface="Open Sans"/>
                <a:sym typeface="Open Sans"/>
              </a:rPr>
              <a:t>T7.2 Marketing Communication Plan for Events</a:t>
            </a:r>
            <a:endParaRPr b="1" sz="1400">
              <a:solidFill>
                <a:schemeClr val="dk1"/>
              </a:solidFill>
              <a:latin typeface="Open Sans"/>
              <a:ea typeface="Open Sans"/>
              <a:cs typeface="Open Sans"/>
              <a:sym typeface="Open Sans"/>
            </a:endParaRPr>
          </a:p>
          <a:p>
            <a:pPr indent="0" lvl="0" marL="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T7.2.1 Marketing Communication plan to completed for each event - to include web presence, press and media coverage and mailouts.   </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	 T7.2.1.1 Social Media plan created &amp; executed</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T7.2.2 Design and print of collateral for each event</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0"/>
              </a:spcBef>
              <a:spcAft>
                <a:spcPts val="0"/>
              </a:spcAft>
              <a:buNone/>
            </a:pPr>
            <a:r>
              <a:rPr b="1" lang="en-GB" sz="1400">
                <a:solidFill>
                  <a:schemeClr val="dk1"/>
                </a:solidFill>
                <a:latin typeface="Open Sans"/>
                <a:ea typeface="Open Sans"/>
                <a:cs typeface="Open Sans"/>
                <a:sym typeface="Open Sans"/>
              </a:rPr>
              <a:t>T7.3 Marketing Communication Plan for Event Guide</a:t>
            </a:r>
            <a:endParaRPr i="1" sz="1400">
              <a:solidFill>
                <a:schemeClr val="dk1"/>
              </a:solidFill>
              <a:latin typeface="Open Sans"/>
              <a:ea typeface="Open Sans"/>
              <a:cs typeface="Open Sans"/>
              <a:sym typeface="Open Sans"/>
            </a:endParaRPr>
          </a:p>
          <a:p>
            <a:pPr indent="0" lvl="0" marL="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T7.3.1. Liaise with all departments for dates and details of all upcoming events, add to website, share with Limerick.ie</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T7.3.1  Design Event Guide,  proof, print arrange distribution and add online.  Post Docent Blog</a:t>
            </a:r>
            <a:endParaRPr sz="14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317500" lvl="0" marL="457200" rtl="0" algn="l">
              <a:spcBef>
                <a:spcPts val="1600"/>
              </a:spcBef>
              <a:spcAft>
                <a:spcPts val="0"/>
              </a:spcAft>
              <a:buClr>
                <a:srgbClr val="000000"/>
              </a:buClr>
              <a:buSzPts val="1400"/>
              <a:buFont typeface="Open Sans"/>
              <a:buChar char="●"/>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718" name="Google Shape;718;p9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97"/>
          <p:cNvSpPr txBox="1"/>
          <p:nvPr>
            <p:ph type="title"/>
          </p:nvPr>
        </p:nvSpPr>
        <p:spPr>
          <a:xfrm>
            <a:off x="238275" y="1527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Website</a:t>
            </a:r>
            <a:endParaRPr/>
          </a:p>
        </p:txBody>
      </p:sp>
      <p:sp>
        <p:nvSpPr>
          <p:cNvPr id="724" name="Google Shape;724;p97"/>
          <p:cNvSpPr txBox="1"/>
          <p:nvPr>
            <p:ph idx="1" type="body"/>
          </p:nvPr>
        </p:nvSpPr>
        <p:spPr>
          <a:xfrm>
            <a:off x="311700" y="916300"/>
            <a:ext cx="8520600" cy="53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a:t>Julie </a:t>
            </a:r>
            <a:r>
              <a:rPr b="1" lang="en-GB"/>
              <a:t> 	Timeline:</a:t>
            </a:r>
            <a:r>
              <a:rPr lang="en-GB" sz="1400">
                <a:solidFill>
                  <a:schemeClr val="dk1"/>
                </a:solidFill>
                <a:latin typeface="Open Sans"/>
                <a:ea typeface="Open Sans"/>
                <a:cs typeface="Open Sans"/>
                <a:sym typeface="Open Sans"/>
              </a:rPr>
              <a:t>: 2019.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Museum</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solidFill>
                  <a:schemeClr val="dk1"/>
                </a:solidFill>
                <a:latin typeface="Open Sans"/>
                <a:ea typeface="Open Sans"/>
                <a:cs typeface="Open Sans"/>
                <a:sym typeface="Open Sans"/>
              </a:rPr>
              <a:t>T7.4 Website content, maintenance and minor improvements</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T7.4.1 Content: upcoming events, online exhibitions, blogs, curators choice, Printmaker, Events Guide, education pages, community pages, e-commerce for event and tour booking. Open times highlighted for public holidays and any changes. Banners changed according to exhibitions.  - a weekly schedule to be kept and updated.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T7.4.2. SEO is to be optimised regularly to improve organic traffic.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T7.4.3 Navigation and links to be reviewed and maintained quarterly</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T7.4.4 Website stats to be maintained monthly and reported quarterly</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en-GB" sz="1400">
                <a:solidFill>
                  <a:schemeClr val="dk1"/>
                </a:solidFill>
                <a:latin typeface="Open Sans"/>
                <a:ea typeface="Open Sans"/>
                <a:cs typeface="Open Sans"/>
                <a:sym typeface="Open Sans"/>
              </a:rPr>
              <a:t>T7.5 Develop new website with new branding Q3/4</a:t>
            </a:r>
            <a:endParaRPr b="1"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317500" lvl="0" marL="457200" rtl="0" algn="l">
              <a:spcBef>
                <a:spcPts val="1600"/>
              </a:spcBef>
              <a:spcAft>
                <a:spcPts val="0"/>
              </a:spcAft>
              <a:buClr>
                <a:srgbClr val="000000"/>
              </a:buClr>
              <a:buSzPts val="1400"/>
              <a:buFont typeface="Open Sans"/>
              <a:buChar char="●"/>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725" name="Google Shape;725;p9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98"/>
          <p:cNvSpPr txBox="1"/>
          <p:nvPr>
            <p:ph type="title"/>
          </p:nvPr>
        </p:nvSpPr>
        <p:spPr>
          <a:xfrm>
            <a:off x="238275" y="1527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Social Media</a:t>
            </a:r>
            <a:endParaRPr/>
          </a:p>
        </p:txBody>
      </p:sp>
      <p:sp>
        <p:nvSpPr>
          <p:cNvPr id="731" name="Google Shape;731;p98"/>
          <p:cNvSpPr txBox="1"/>
          <p:nvPr>
            <p:ph idx="1" type="body"/>
          </p:nvPr>
        </p:nvSpPr>
        <p:spPr>
          <a:xfrm>
            <a:off x="311700" y="916300"/>
            <a:ext cx="8520600" cy="53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a:t>Julie </a:t>
            </a:r>
            <a:r>
              <a:rPr b="1" lang="en-GB"/>
              <a:t> 	Timeline:</a:t>
            </a:r>
            <a:r>
              <a:rPr lang="en-GB" sz="1400">
                <a:solidFill>
                  <a:schemeClr val="dk1"/>
                </a:solidFill>
                <a:latin typeface="Open Sans"/>
                <a:ea typeface="Open Sans"/>
                <a:cs typeface="Open Sans"/>
                <a:sym typeface="Open Sans"/>
              </a:rPr>
              <a:t>: 2019.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Museum</a:t>
            </a:r>
            <a:endParaRPr b="1"/>
          </a:p>
          <a:p>
            <a:pPr indent="0" lvl="0" marL="0" rtl="0" algn="l">
              <a:lnSpc>
                <a:spcPct val="100000"/>
              </a:lnSpc>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solidFill>
                  <a:schemeClr val="dk1"/>
                </a:solidFill>
                <a:latin typeface="Open Sans"/>
                <a:ea typeface="Open Sans"/>
                <a:cs typeface="Open Sans"/>
                <a:sym typeface="Open Sans"/>
              </a:rPr>
              <a:t>T7.6 Social Media Review and Planning</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T7.6.1 Research into best practice by comparable institutions: Q1 and Q2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T7.6.2 A plan for each social media platform to be created and executed against the research, Q1 &amp; Q2</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T7.6.3  Monthly statistics to be maintained and quarterly reports.</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T7.6.2  Review of Progress and revisions made Q3 and Q4</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317500" lvl="0" marL="457200" rtl="0" algn="l">
              <a:spcBef>
                <a:spcPts val="1600"/>
              </a:spcBef>
              <a:spcAft>
                <a:spcPts val="0"/>
              </a:spcAft>
              <a:buClr>
                <a:srgbClr val="000000"/>
              </a:buClr>
              <a:buSzPts val="1400"/>
              <a:buFont typeface="Open Sans"/>
              <a:buChar char="●"/>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732" name="Google Shape;732;p9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736" name="Shape 736"/>
        <p:cNvGrpSpPr/>
        <p:nvPr/>
      </p:nvGrpSpPr>
      <p:grpSpPr>
        <a:xfrm>
          <a:off x="0" y="0"/>
          <a:ext cx="0" cy="0"/>
          <a:chOff x="0" y="0"/>
          <a:chExt cx="0" cy="0"/>
        </a:xfrm>
      </p:grpSpPr>
      <p:sp>
        <p:nvSpPr>
          <p:cNvPr id="737" name="Google Shape;737;p99"/>
          <p:cNvSpPr txBox="1"/>
          <p:nvPr/>
        </p:nvSpPr>
        <p:spPr>
          <a:xfrm>
            <a:off x="648650" y="2302892"/>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solidFill>
                <a:srgbClr val="BF9000"/>
              </a:solidFill>
              <a:latin typeface="Open Sans"/>
              <a:ea typeface="Open Sans"/>
              <a:cs typeface="Open Sans"/>
              <a:sym typeface="Open Sans"/>
            </a:endParaRPr>
          </a:p>
          <a:p>
            <a:pPr indent="0" lvl="0" marL="0" rtl="0" algn="l">
              <a:spcBef>
                <a:spcPts val="0"/>
              </a:spcBef>
              <a:spcAft>
                <a:spcPts val="0"/>
              </a:spcAft>
              <a:buNone/>
            </a:pPr>
            <a:r>
              <a:rPr lang="en-GB" sz="3000">
                <a:solidFill>
                  <a:srgbClr val="BF9000"/>
                </a:solidFill>
                <a:latin typeface="Open Sans"/>
                <a:ea typeface="Open Sans"/>
                <a:cs typeface="Open Sans"/>
                <a:sym typeface="Open Sans"/>
              </a:rPr>
              <a:t>FRIENDS Operational Plan 2019 </a:t>
            </a:r>
            <a:endParaRPr sz="3000">
              <a:solidFill>
                <a:srgbClr val="BF9000"/>
              </a:solidFill>
              <a:latin typeface="Open Sans"/>
              <a:ea typeface="Open Sans"/>
              <a:cs typeface="Open Sans"/>
              <a:sym typeface="Open Sans"/>
            </a:endParaRPr>
          </a:p>
        </p:txBody>
      </p:sp>
      <p:sp>
        <p:nvSpPr>
          <p:cNvPr id="738" name="Google Shape;738;p9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742" name="Shape 742"/>
        <p:cNvGrpSpPr/>
        <p:nvPr/>
      </p:nvGrpSpPr>
      <p:grpSpPr>
        <a:xfrm>
          <a:off x="0" y="0"/>
          <a:ext cx="0" cy="0"/>
          <a:chOff x="0" y="0"/>
          <a:chExt cx="0" cy="0"/>
        </a:xfrm>
      </p:grpSpPr>
      <p:sp>
        <p:nvSpPr>
          <p:cNvPr id="743" name="Google Shape;743;p100"/>
          <p:cNvSpPr txBox="1"/>
          <p:nvPr/>
        </p:nvSpPr>
        <p:spPr>
          <a:xfrm>
            <a:off x="151875" y="940992"/>
            <a:ext cx="8651700" cy="35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18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GB" sz="1800">
                <a:solidFill>
                  <a:schemeClr val="lt1"/>
                </a:solidFill>
                <a:latin typeface="Open Sans"/>
                <a:ea typeface="Open Sans"/>
                <a:cs typeface="Open Sans"/>
                <a:sym typeface="Open Sans"/>
              </a:rPr>
              <a:t>Key Platform Actions </a:t>
            </a:r>
            <a:endParaRPr b="1"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Increase membership of Friends from 265 subscriptions to 500, including 50 in Hunt Society</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Create mental health association partnership </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Link to Corporate Subscriptions </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lt1"/>
              </a:solidFill>
              <a:latin typeface="Open Sans"/>
              <a:ea typeface="Open Sans"/>
              <a:cs typeface="Open Sans"/>
              <a:sym typeface="Open Sans"/>
            </a:endParaRPr>
          </a:p>
        </p:txBody>
      </p:sp>
      <p:sp>
        <p:nvSpPr>
          <p:cNvPr id="744" name="Google Shape;744;p10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748" name="Shape 748"/>
        <p:cNvGrpSpPr/>
        <p:nvPr/>
      </p:nvGrpSpPr>
      <p:grpSpPr>
        <a:xfrm>
          <a:off x="0" y="0"/>
          <a:ext cx="0" cy="0"/>
          <a:chOff x="0" y="0"/>
          <a:chExt cx="0" cy="0"/>
        </a:xfrm>
      </p:grpSpPr>
      <p:sp>
        <p:nvSpPr>
          <p:cNvPr id="749" name="Google Shape;749;p101"/>
          <p:cNvSpPr txBox="1"/>
          <p:nvPr/>
        </p:nvSpPr>
        <p:spPr>
          <a:xfrm>
            <a:off x="151875" y="-161608"/>
            <a:ext cx="8651700" cy="35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Priority related actions:</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i="1" lang="en-GB" sz="1800">
                <a:solidFill>
                  <a:schemeClr val="lt1"/>
                </a:solidFill>
                <a:latin typeface="Open Sans"/>
                <a:ea typeface="Open Sans"/>
                <a:cs typeface="Open Sans"/>
                <a:sym typeface="Open Sans"/>
              </a:rPr>
              <a:t>Priority 1. Collections</a:t>
            </a:r>
            <a:endParaRPr i="1"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rgbClr val="FFFFFF"/>
                </a:solidFill>
                <a:latin typeface="Open Sans"/>
                <a:ea typeface="Open Sans"/>
                <a:cs typeface="Open Sans"/>
                <a:sym typeface="Open Sans"/>
              </a:rPr>
              <a:t>Goal: </a:t>
            </a:r>
            <a:endParaRPr sz="1800">
              <a:solidFill>
                <a:srgbClr val="FFFFFF"/>
              </a:solidFill>
              <a:latin typeface="Open Sans"/>
              <a:ea typeface="Open Sans"/>
              <a:cs typeface="Open Sans"/>
              <a:sym typeface="Open Sans"/>
            </a:endParaRPr>
          </a:p>
          <a:p>
            <a:pPr indent="-342900" lvl="0" marL="457200" rtl="0" algn="l">
              <a:lnSpc>
                <a:spcPct val="115000"/>
              </a:lnSpc>
              <a:spcBef>
                <a:spcPts val="0"/>
              </a:spcBef>
              <a:spcAft>
                <a:spcPts val="0"/>
              </a:spcAft>
              <a:buClr>
                <a:srgbClr val="FFFFFF"/>
              </a:buClr>
              <a:buSzPts val="1800"/>
              <a:buFont typeface="Open Sans"/>
              <a:buChar char="●"/>
            </a:pPr>
            <a:r>
              <a:rPr lang="en-GB" sz="1800">
                <a:solidFill>
                  <a:srgbClr val="FFFFFF"/>
                </a:solidFill>
                <a:latin typeface="Open Sans"/>
                <a:ea typeface="Open Sans"/>
                <a:cs typeface="Open Sans"/>
                <a:sym typeface="Open Sans"/>
              </a:rPr>
              <a:t>link Friends Lectures more closely to the Collections</a:t>
            </a:r>
            <a:endParaRPr sz="1800">
              <a:solidFill>
                <a:srgbClr val="FFFFFF"/>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i="1" lang="en-GB" sz="1800">
                <a:solidFill>
                  <a:schemeClr val="lt1"/>
                </a:solidFill>
                <a:latin typeface="Open Sans"/>
                <a:ea typeface="Open Sans"/>
                <a:cs typeface="Open Sans"/>
                <a:sym typeface="Open Sans"/>
              </a:rPr>
              <a:t>Priority 2: Public Engagement: Visitors, Education,  Community, Participation</a:t>
            </a:r>
            <a:endParaRPr i="1">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rgbClr val="FFFFFF"/>
                </a:solidFill>
                <a:latin typeface="Open Sans"/>
                <a:ea typeface="Open Sans"/>
                <a:cs typeface="Open Sans"/>
                <a:sym typeface="Open Sans"/>
              </a:rPr>
              <a:t>Goals: </a:t>
            </a:r>
            <a:endParaRPr sz="1800">
              <a:solidFill>
                <a:srgbClr val="FFFFFF"/>
              </a:solidFill>
              <a:latin typeface="Open Sans"/>
              <a:ea typeface="Open Sans"/>
              <a:cs typeface="Open Sans"/>
              <a:sym typeface="Open Sans"/>
            </a:endParaRPr>
          </a:p>
          <a:p>
            <a:pPr indent="-342900" lvl="0" marL="457200" rtl="0" algn="l">
              <a:lnSpc>
                <a:spcPct val="115000"/>
              </a:lnSpc>
              <a:spcBef>
                <a:spcPts val="0"/>
              </a:spcBef>
              <a:spcAft>
                <a:spcPts val="0"/>
              </a:spcAft>
              <a:buClr>
                <a:srgbClr val="FFFFFF"/>
              </a:buClr>
              <a:buSzPts val="1800"/>
              <a:buFont typeface="Open Sans"/>
              <a:buChar char="●"/>
            </a:pPr>
            <a:r>
              <a:rPr lang="en-GB" sz="1800">
                <a:solidFill>
                  <a:srgbClr val="FFFFFF"/>
                </a:solidFill>
                <a:latin typeface="Open Sans"/>
                <a:ea typeface="Open Sans"/>
                <a:cs typeface="Open Sans"/>
                <a:sym typeface="Open Sans"/>
              </a:rPr>
              <a:t>Year long activism campaign with Hunt Society volunteers  to promote the benefits of culture heritage and participation for mental Health</a:t>
            </a:r>
            <a:endParaRPr b="1" sz="1800">
              <a:solidFill>
                <a:srgbClr val="FFFFFF"/>
              </a:solidFill>
              <a:latin typeface="Open Sans"/>
              <a:ea typeface="Open Sans"/>
              <a:cs typeface="Open Sans"/>
              <a:sym typeface="Open Sans"/>
            </a:endParaRPr>
          </a:p>
          <a:p>
            <a:pPr indent="-342900" lvl="0" marL="457200" rtl="0" algn="l">
              <a:lnSpc>
                <a:spcPct val="115000"/>
              </a:lnSpc>
              <a:spcBef>
                <a:spcPts val="0"/>
              </a:spcBef>
              <a:spcAft>
                <a:spcPts val="0"/>
              </a:spcAft>
              <a:buClr>
                <a:srgbClr val="FFFFFF"/>
              </a:buClr>
              <a:buSzPts val="1800"/>
              <a:buFont typeface="Open Sans"/>
              <a:buChar char="●"/>
            </a:pPr>
            <a:r>
              <a:rPr lang="en-GB" sz="1800">
                <a:solidFill>
                  <a:srgbClr val="FFFFFF"/>
                </a:solidFill>
                <a:latin typeface="Open Sans"/>
                <a:ea typeface="Open Sans"/>
                <a:cs typeface="Open Sans"/>
                <a:sym typeface="Open Sans"/>
              </a:rPr>
              <a:t>Active promotion and participation in events</a:t>
            </a:r>
            <a:endParaRPr sz="1800">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i="1" lang="en-GB" sz="1800">
                <a:solidFill>
                  <a:schemeClr val="lt1"/>
                </a:solidFill>
                <a:latin typeface="Open Sans"/>
                <a:ea typeface="Open Sans"/>
                <a:cs typeface="Open Sans"/>
                <a:sym typeface="Open Sans"/>
              </a:rPr>
              <a:t>Priority 4: Funding: </a:t>
            </a:r>
            <a:endParaRPr b="1" sz="1800">
              <a:solidFill>
                <a:srgbClr val="FFFFFF"/>
              </a:solidFill>
              <a:latin typeface="Open Sans"/>
              <a:ea typeface="Open Sans"/>
              <a:cs typeface="Open Sans"/>
              <a:sym typeface="Open Sans"/>
            </a:endParaRPr>
          </a:p>
          <a:p>
            <a:pPr indent="-342900" lvl="0" marL="457200" rtl="0" algn="l">
              <a:lnSpc>
                <a:spcPct val="115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Maximise membership and fundraising</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Raise €20K in non subscription funds linked to support of Limerick Mental Health</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lt1"/>
              </a:solidFill>
              <a:latin typeface="Open Sans"/>
              <a:ea typeface="Open Sans"/>
              <a:cs typeface="Open Sans"/>
              <a:sym typeface="Open Sans"/>
            </a:endParaRPr>
          </a:p>
        </p:txBody>
      </p:sp>
      <p:sp>
        <p:nvSpPr>
          <p:cNvPr id="750" name="Google Shape;750;p10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26" name="Shape 126"/>
        <p:cNvGrpSpPr/>
        <p:nvPr/>
      </p:nvGrpSpPr>
      <p:grpSpPr>
        <a:xfrm>
          <a:off x="0" y="0"/>
          <a:ext cx="0" cy="0"/>
          <a:chOff x="0" y="0"/>
          <a:chExt cx="0" cy="0"/>
        </a:xfrm>
      </p:grpSpPr>
      <p:sp>
        <p:nvSpPr>
          <p:cNvPr id="127" name="Google Shape;127;p21"/>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1"/>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Overall KPI’s</a:t>
            </a:r>
            <a:endParaRPr sz="3000">
              <a:solidFill>
                <a:srgbClr val="BF9000"/>
              </a:solidFill>
              <a:latin typeface="Open Sans"/>
              <a:ea typeface="Open Sans"/>
              <a:cs typeface="Open Sans"/>
              <a:sym typeface="Open Sans"/>
            </a:endParaRPr>
          </a:p>
        </p:txBody>
      </p:sp>
      <p:sp>
        <p:nvSpPr>
          <p:cNvPr id="129" name="Google Shape;129;p21"/>
          <p:cNvSpPr txBox="1"/>
          <p:nvPr/>
        </p:nvSpPr>
        <p:spPr>
          <a:xfrm>
            <a:off x="697800" y="1006625"/>
            <a:ext cx="7748400" cy="52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1"/>
                </a:solidFill>
                <a:latin typeface="Open Sans"/>
                <a:ea typeface="Open Sans"/>
                <a:cs typeface="Open Sans"/>
                <a:sym typeface="Open Sans"/>
              </a:rPr>
              <a:t>2019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1. Docents: </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200">
                <a:solidFill>
                  <a:srgbClr val="666666"/>
                </a:solidFill>
              </a:rPr>
              <a:t> </a:t>
            </a:r>
            <a:r>
              <a:rPr lang="en-GB" sz="1800">
                <a:solidFill>
                  <a:schemeClr val="lt1"/>
                </a:solidFill>
                <a:latin typeface="Open Sans"/>
                <a:ea typeface="Open Sans"/>
                <a:cs typeface="Open Sans"/>
                <a:sym typeface="Open Sans"/>
              </a:rPr>
              <a:t>  	5 active Docent projects delivered in the year.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2. Friends: </a:t>
            </a:r>
            <a:endParaRPr b="1" sz="1800">
              <a:solidFill>
                <a:schemeClr val="lt1"/>
              </a:solidFill>
              <a:latin typeface="Open Sans"/>
              <a:ea typeface="Open Sans"/>
              <a:cs typeface="Open Sans"/>
              <a:sym typeface="Open Sans"/>
            </a:endParaRPr>
          </a:p>
          <a:p>
            <a:pPr indent="0" lvl="0" marL="457200" rtl="0" algn="l">
              <a:spcBef>
                <a:spcPts val="0"/>
              </a:spcBef>
              <a:spcAft>
                <a:spcPts val="0"/>
              </a:spcAft>
              <a:buNone/>
            </a:pPr>
            <a:r>
              <a:rPr lang="en-GB" sz="1800">
                <a:solidFill>
                  <a:schemeClr val="lt1"/>
                </a:solidFill>
                <a:latin typeface="Open Sans"/>
                <a:ea typeface="Open Sans"/>
                <a:cs typeface="Open Sans"/>
                <a:sym typeface="Open Sans"/>
              </a:rPr>
              <a:t>380 subscriptions to 700, including 50 in Hunt Society</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rPr lang="en-GB" sz="1800">
                <a:solidFill>
                  <a:schemeClr val="lt1"/>
                </a:solidFill>
                <a:latin typeface="Open Sans"/>
                <a:ea typeface="Open Sans"/>
                <a:cs typeface="Open Sans"/>
                <a:sym typeface="Open Sans"/>
              </a:rPr>
              <a:t>Raise €20K in non subscription funds </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rPr lang="en-GB" sz="1800">
                <a:solidFill>
                  <a:schemeClr val="lt1"/>
                </a:solidFill>
                <a:latin typeface="Open Sans"/>
                <a:ea typeface="Open Sans"/>
                <a:cs typeface="Open Sans"/>
                <a:sym typeface="Open Sans"/>
              </a:rPr>
              <a:t>Partnership with Mental Health Charity</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3. Partners: formalise our partner networks </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	</a:t>
            </a:r>
            <a:r>
              <a:rPr lang="en-GB" sz="1800">
                <a:solidFill>
                  <a:schemeClr val="lt1"/>
                </a:solidFill>
                <a:latin typeface="Open Sans"/>
                <a:ea typeface="Open Sans"/>
                <a:cs typeface="Open Sans"/>
                <a:sym typeface="Open Sans"/>
              </a:rPr>
              <a:t>10 formal partnerships set up.</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4. </a:t>
            </a:r>
            <a:r>
              <a:rPr b="1" lang="en-GB" sz="1800">
                <a:solidFill>
                  <a:schemeClr val="lt1"/>
                </a:solidFill>
                <a:latin typeface="Open Sans"/>
                <a:ea typeface="Open Sans"/>
                <a:cs typeface="Open Sans"/>
                <a:sym typeface="Open Sans"/>
              </a:rPr>
              <a:t>Building:</a:t>
            </a:r>
            <a:r>
              <a:rPr lang="en-GB"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Plan in place for upgrading of facilities</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Funds of €40K raised for new showcase gallery</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Funds of €50K raised and garden project commenced</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5. Collection Digitisation:</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	</a:t>
            </a:r>
            <a:r>
              <a:rPr lang="en-GB" sz="1800">
                <a:solidFill>
                  <a:schemeClr val="lt1"/>
                </a:solidFill>
                <a:latin typeface="Open Sans"/>
                <a:ea typeface="Open Sans"/>
                <a:cs typeface="Open Sans"/>
                <a:sym typeface="Open Sans"/>
              </a:rPr>
              <a:t>400 objects digitised and uploaded to Europeana Archaeology</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130" name="Google Shape;130;p21"/>
          <p:cNvPicPr preferRelativeResize="0"/>
          <p:nvPr/>
        </p:nvPicPr>
        <p:blipFill>
          <a:blip r:embed="rId3">
            <a:alphaModFix/>
          </a:blip>
          <a:stretch>
            <a:fillRect/>
          </a:stretch>
        </p:blipFill>
        <p:spPr>
          <a:xfrm>
            <a:off x="4571988" y="297463"/>
            <a:ext cx="4429125" cy="1171575"/>
          </a:xfrm>
          <a:prstGeom prst="rect">
            <a:avLst/>
          </a:prstGeom>
          <a:noFill/>
          <a:ln>
            <a:noFill/>
          </a:ln>
        </p:spPr>
      </p:pic>
      <p:sp>
        <p:nvSpPr>
          <p:cNvPr id="131" name="Google Shape;131;p2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754" name="Shape 754"/>
        <p:cNvGrpSpPr/>
        <p:nvPr/>
      </p:nvGrpSpPr>
      <p:grpSpPr>
        <a:xfrm>
          <a:off x="0" y="0"/>
          <a:ext cx="0" cy="0"/>
          <a:chOff x="0" y="0"/>
          <a:chExt cx="0" cy="0"/>
        </a:xfrm>
      </p:grpSpPr>
      <p:sp>
        <p:nvSpPr>
          <p:cNvPr id="755" name="Google Shape;755;p102"/>
          <p:cNvSpPr txBox="1"/>
          <p:nvPr/>
        </p:nvSpPr>
        <p:spPr>
          <a:xfrm>
            <a:off x="468500" y="1487500"/>
            <a:ext cx="8288700" cy="35775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Clr>
                <a:schemeClr val="dk1"/>
              </a:buClr>
              <a:buSzPts val="1100"/>
              <a:buFont typeface="Arial"/>
              <a:buNone/>
            </a:pPr>
            <a:r>
              <a:t/>
            </a:r>
            <a:endParaRPr b="1" sz="18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1800">
              <a:solidFill>
                <a:schemeClr val="lt1"/>
              </a:solidFill>
              <a:latin typeface="Open Sans"/>
              <a:ea typeface="Open Sans"/>
              <a:cs typeface="Open Sans"/>
              <a:sym typeface="Open Sans"/>
            </a:endParaRPr>
          </a:p>
          <a:p>
            <a:pPr indent="0" lvl="0" marL="457200" rtl="0" algn="l">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Goal: Expand membership of Friends from 265 subscriptions to 500, including 50 in Hunt Society</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rPr lang="en-GB" sz="1800">
                <a:solidFill>
                  <a:schemeClr val="lt1"/>
                </a:solidFill>
                <a:latin typeface="Open Sans"/>
                <a:ea typeface="Open Sans"/>
                <a:cs typeface="Open Sans"/>
                <a:sym typeface="Open Sans"/>
              </a:rPr>
              <a:t>Three actions: </a:t>
            </a:r>
            <a:endParaRPr sz="1800">
              <a:solidFill>
                <a:schemeClr val="lt1"/>
              </a:solidFill>
              <a:latin typeface="Open Sans"/>
              <a:ea typeface="Open Sans"/>
              <a:cs typeface="Open Sans"/>
              <a:sym typeface="Open Sans"/>
            </a:endParaRPr>
          </a:p>
          <a:p>
            <a:pPr indent="-342900" lvl="0" marL="1371600" rtl="0" algn="l">
              <a:spcBef>
                <a:spcPts val="0"/>
              </a:spcBef>
              <a:spcAft>
                <a:spcPts val="0"/>
              </a:spcAft>
              <a:buClr>
                <a:schemeClr val="lt1"/>
              </a:buClr>
              <a:buSzPts val="1800"/>
              <a:buFont typeface="Open Sans"/>
              <a:buAutoNum type="alphaLcPeriod"/>
            </a:pPr>
            <a:r>
              <a:rPr lang="en-GB" sz="1800">
                <a:solidFill>
                  <a:schemeClr val="lt1"/>
                </a:solidFill>
                <a:latin typeface="Open Sans"/>
                <a:ea typeface="Open Sans"/>
                <a:cs typeface="Open Sans"/>
                <a:sym typeface="Open Sans"/>
              </a:rPr>
              <a:t>Diversify and internationalise the base</a:t>
            </a:r>
            <a:endParaRPr sz="1800">
              <a:solidFill>
                <a:schemeClr val="lt1"/>
              </a:solidFill>
              <a:latin typeface="Open Sans"/>
              <a:ea typeface="Open Sans"/>
              <a:cs typeface="Open Sans"/>
              <a:sym typeface="Open Sans"/>
            </a:endParaRPr>
          </a:p>
          <a:p>
            <a:pPr indent="-342900" lvl="0" marL="1371600" rtl="0" algn="l">
              <a:spcBef>
                <a:spcPts val="0"/>
              </a:spcBef>
              <a:spcAft>
                <a:spcPts val="0"/>
              </a:spcAft>
              <a:buClr>
                <a:schemeClr val="lt1"/>
              </a:buClr>
              <a:buSzPts val="1800"/>
              <a:buFont typeface="Open Sans"/>
              <a:buAutoNum type="alphaLcPeriod"/>
            </a:pPr>
            <a:r>
              <a:rPr lang="en-GB" sz="1800">
                <a:solidFill>
                  <a:schemeClr val="lt1"/>
                </a:solidFill>
                <a:latin typeface="Open Sans"/>
                <a:ea typeface="Open Sans"/>
                <a:cs typeface="Open Sans"/>
                <a:sym typeface="Open Sans"/>
              </a:rPr>
              <a:t>Creation of young activist group</a:t>
            </a:r>
            <a:endParaRPr sz="1800">
              <a:solidFill>
                <a:schemeClr val="lt1"/>
              </a:solidFill>
              <a:latin typeface="Open Sans"/>
              <a:ea typeface="Open Sans"/>
              <a:cs typeface="Open Sans"/>
              <a:sym typeface="Open Sans"/>
            </a:endParaRPr>
          </a:p>
          <a:p>
            <a:pPr indent="-342900" lvl="0" marL="1371600" rtl="0" algn="l">
              <a:spcBef>
                <a:spcPts val="0"/>
              </a:spcBef>
              <a:spcAft>
                <a:spcPts val="0"/>
              </a:spcAft>
              <a:buClr>
                <a:schemeClr val="lt1"/>
              </a:buClr>
              <a:buSzPts val="1800"/>
              <a:buFont typeface="Open Sans"/>
              <a:buAutoNum type="alphaLcPeriod"/>
            </a:pPr>
            <a:r>
              <a:rPr lang="en-GB" sz="1800">
                <a:solidFill>
                  <a:schemeClr val="lt1"/>
                </a:solidFill>
                <a:latin typeface="Open Sans"/>
                <a:ea typeface="Open Sans"/>
                <a:cs typeface="Open Sans"/>
                <a:sym typeface="Open Sans"/>
              </a:rPr>
              <a:t>Renew memberships &amp; Activate dormant subscriptions</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lt1"/>
              </a:solidFill>
              <a:latin typeface="Open Sans"/>
              <a:ea typeface="Open Sans"/>
              <a:cs typeface="Open Sans"/>
              <a:sym typeface="Open Sans"/>
            </a:endParaRPr>
          </a:p>
        </p:txBody>
      </p:sp>
      <p:sp>
        <p:nvSpPr>
          <p:cNvPr id="756" name="Google Shape;756;p102"/>
          <p:cNvSpPr txBox="1"/>
          <p:nvPr/>
        </p:nvSpPr>
        <p:spPr>
          <a:xfrm>
            <a:off x="468500" y="20340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7.1. Key Platform Action: Increase Membership</a:t>
            </a:r>
            <a:endParaRPr sz="3000">
              <a:solidFill>
                <a:srgbClr val="BF9000"/>
              </a:solidFill>
              <a:latin typeface="Open Sans"/>
              <a:ea typeface="Open Sans"/>
              <a:cs typeface="Open Sans"/>
              <a:sym typeface="Open Sans"/>
            </a:endParaRPr>
          </a:p>
          <a:p>
            <a:pPr indent="0" lvl="0" marL="0" rtl="0" algn="l">
              <a:spcBef>
                <a:spcPts val="0"/>
              </a:spcBef>
              <a:spcAft>
                <a:spcPts val="0"/>
              </a:spcAft>
              <a:buNone/>
            </a:pPr>
            <a:r>
              <a:t/>
            </a:r>
            <a:endParaRPr sz="3000">
              <a:solidFill>
                <a:srgbClr val="BF9000"/>
              </a:solidFill>
              <a:latin typeface="Open Sans"/>
              <a:ea typeface="Open Sans"/>
              <a:cs typeface="Open Sans"/>
              <a:sym typeface="Open Sans"/>
            </a:endParaRPr>
          </a:p>
        </p:txBody>
      </p:sp>
      <p:sp>
        <p:nvSpPr>
          <p:cNvPr id="757" name="Google Shape;757;p10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103"/>
          <p:cNvSpPr txBox="1"/>
          <p:nvPr>
            <p:ph type="title"/>
          </p:nvPr>
        </p:nvSpPr>
        <p:spPr>
          <a:xfrm>
            <a:off x="311700" y="1786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GB" sz="1800">
                <a:solidFill>
                  <a:srgbClr val="FFFFFF"/>
                </a:solidFill>
              </a:rPr>
              <a:t>T7.1 A. Diversify and internationalise the Friends Base </a:t>
            </a:r>
            <a:r>
              <a:rPr lang="en-GB" sz="1400">
                <a:solidFill>
                  <a:srgbClr val="FFFFFF"/>
                </a:solidFill>
                <a:latin typeface="Open Sans"/>
                <a:ea typeface="Open Sans"/>
                <a:cs typeface="Open Sans"/>
                <a:sym typeface="Open Sans"/>
              </a:rPr>
              <a:t> </a:t>
            </a:r>
            <a:endParaRPr>
              <a:solidFill>
                <a:srgbClr val="FFFFFF"/>
              </a:solidFill>
            </a:endParaRPr>
          </a:p>
        </p:txBody>
      </p:sp>
      <p:sp>
        <p:nvSpPr>
          <p:cNvPr id="763" name="Google Shape;763;p103"/>
          <p:cNvSpPr txBox="1"/>
          <p:nvPr>
            <p:ph idx="1" type="body"/>
          </p:nvPr>
        </p:nvSpPr>
        <p:spPr>
          <a:xfrm>
            <a:off x="311700" y="942275"/>
            <a:ext cx="8520600" cy="52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 Responsible: Julie </a:t>
            </a:r>
            <a:r>
              <a:rPr lang="en-GB" sz="1400">
                <a:solidFill>
                  <a:schemeClr val="dk1"/>
                </a:solidFill>
                <a:latin typeface="Open Sans"/>
                <a:ea typeface="Open Sans"/>
                <a:cs typeface="Open Sans"/>
                <a:sym typeface="Open Sans"/>
              </a:rPr>
              <a:t>Date: </a:t>
            </a:r>
            <a:r>
              <a:rPr i="1" lang="en-GB" sz="1400">
                <a:solidFill>
                  <a:schemeClr val="dk1"/>
                </a:solidFill>
                <a:latin typeface="Open Sans"/>
                <a:ea typeface="Open Sans"/>
                <a:cs typeface="Open Sans"/>
                <a:sym typeface="Open Sans"/>
              </a:rPr>
              <a:t> February - June 2019 </a:t>
            </a:r>
            <a:r>
              <a:rPr lang="en-GB" sz="1400">
                <a:solidFill>
                  <a:schemeClr val="dk1"/>
                </a:solidFill>
                <a:latin typeface="Open Sans"/>
                <a:ea typeface="Open Sans"/>
                <a:cs typeface="Open Sans"/>
                <a:sym typeface="Open Sans"/>
              </a:rPr>
              <a:t>Budget: Friends Association </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en-GB"/>
              <a:t>Tasks</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T7.1.A.1 Finalise new Friends Brochure	 </a:t>
            </a:r>
            <a:r>
              <a:rPr i="1" lang="en-GB" sz="1400">
                <a:solidFill>
                  <a:srgbClr val="000000"/>
                </a:solidFill>
                <a:latin typeface="Open Sans"/>
                <a:ea typeface="Open Sans"/>
                <a:cs typeface="Open Sans"/>
                <a:sym typeface="Open Sans"/>
              </a:rPr>
              <a:t>end February</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T7.1.A.2 Set up and execute online marketing campaign to promote Friends activities and membership   </a:t>
            </a:r>
            <a:r>
              <a:rPr i="1" lang="en-GB" sz="1400">
                <a:solidFill>
                  <a:srgbClr val="000000"/>
                </a:solidFill>
                <a:latin typeface="Open Sans"/>
                <a:ea typeface="Open Sans"/>
                <a:cs typeface="Open Sans"/>
                <a:sym typeface="Open Sans"/>
              </a:rPr>
              <a:t>February - May</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T7.1.A.3  Create reciprocal relationships with Friends schemes in similar institutions worldwide e.g. Frick, Burrell,  </a:t>
            </a:r>
            <a:r>
              <a:rPr i="1" lang="en-GB" sz="1400">
                <a:solidFill>
                  <a:srgbClr val="000000"/>
                </a:solidFill>
                <a:latin typeface="Open Sans"/>
                <a:ea typeface="Open Sans"/>
                <a:cs typeface="Open Sans"/>
                <a:sym typeface="Open Sans"/>
              </a:rPr>
              <a:t>March 2019</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T7.1.A.4  </a:t>
            </a:r>
            <a:r>
              <a:rPr lang="en-GB" sz="1400">
                <a:solidFill>
                  <a:schemeClr val="dk1"/>
                </a:solidFill>
                <a:latin typeface="Open Sans"/>
                <a:ea typeface="Open Sans"/>
                <a:cs typeface="Open Sans"/>
                <a:sym typeface="Open Sans"/>
              </a:rPr>
              <a:t>Offline:  Create flyer(s) for distribution in Cafe and around Limerick at cultural heritage venues and by attendees at Lecture to their local libraries etc. </a:t>
            </a:r>
            <a:r>
              <a:rPr i="1" lang="en-GB" sz="1400">
                <a:solidFill>
                  <a:schemeClr val="dk1"/>
                </a:solidFill>
                <a:latin typeface="Open Sans"/>
                <a:ea typeface="Open Sans"/>
                <a:cs typeface="Open Sans"/>
                <a:sym typeface="Open Sans"/>
              </a:rPr>
              <a:t>Q1</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T7.1.A.5 </a:t>
            </a:r>
            <a:r>
              <a:rPr lang="en-GB" sz="1400">
                <a:solidFill>
                  <a:schemeClr val="dk1"/>
                </a:solidFill>
                <a:latin typeface="Open Sans"/>
                <a:ea typeface="Open Sans"/>
                <a:cs typeface="Open Sans"/>
                <a:sym typeface="Open Sans"/>
              </a:rPr>
              <a:t>Offline:  Work with shop staff to sell membership to visitors.   </a:t>
            </a:r>
            <a:r>
              <a:rPr i="1" lang="en-GB" sz="1400">
                <a:solidFill>
                  <a:schemeClr val="dk1"/>
                </a:solidFill>
                <a:latin typeface="Open Sans"/>
                <a:ea typeface="Open Sans"/>
                <a:cs typeface="Open Sans"/>
                <a:sym typeface="Open Sans"/>
              </a:rPr>
              <a:t>Q1</a:t>
            </a:r>
            <a:endParaRPr i="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T7.1.A.6 Have a manned Friends desk at majority of Hunt events: openings, activity weeks etc.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i="1"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764" name="Google Shape;764;p10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104"/>
          <p:cNvSpPr txBox="1"/>
          <p:nvPr>
            <p:ph type="title"/>
          </p:nvPr>
        </p:nvSpPr>
        <p:spPr>
          <a:xfrm>
            <a:off x="311700" y="258433"/>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GB" sz="1800">
                <a:solidFill>
                  <a:srgbClr val="FFFFFF"/>
                </a:solidFill>
              </a:rPr>
              <a:t>T7.1.B Creation of young activist group </a:t>
            </a:r>
            <a:endParaRPr>
              <a:solidFill>
                <a:srgbClr val="FFFFFF"/>
              </a:solidFill>
            </a:endParaRPr>
          </a:p>
        </p:txBody>
      </p:sp>
      <p:sp>
        <p:nvSpPr>
          <p:cNvPr id="770" name="Google Shape;770;p104"/>
          <p:cNvSpPr txBox="1"/>
          <p:nvPr>
            <p:ph idx="1" type="body"/>
          </p:nvPr>
        </p:nvSpPr>
        <p:spPr>
          <a:xfrm>
            <a:off x="311700" y="1141275"/>
            <a:ext cx="8520600" cy="52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chemeClr val="dk1"/>
                </a:solidFill>
                <a:latin typeface="Open Sans"/>
                <a:ea typeface="Open Sans"/>
                <a:cs typeface="Open Sans"/>
                <a:sym typeface="Open Sans"/>
              </a:rPr>
              <a:t> </a:t>
            </a:r>
            <a:r>
              <a:rPr b="1" lang="en-GB"/>
              <a:t>Responsible: Julie </a:t>
            </a:r>
            <a:r>
              <a:rPr lang="en-GB" sz="1400">
                <a:solidFill>
                  <a:schemeClr val="dk1"/>
                </a:solidFill>
                <a:latin typeface="Open Sans"/>
                <a:ea typeface="Open Sans"/>
                <a:cs typeface="Open Sans"/>
                <a:sym typeface="Open Sans"/>
              </a:rPr>
              <a:t>Date: </a:t>
            </a:r>
            <a:r>
              <a:rPr i="1" lang="en-GB" sz="1400">
                <a:solidFill>
                  <a:schemeClr val="dk1"/>
                </a:solidFill>
                <a:latin typeface="Open Sans"/>
                <a:ea typeface="Open Sans"/>
                <a:cs typeface="Open Sans"/>
                <a:sym typeface="Open Sans"/>
              </a:rPr>
              <a:t> February - June 2019 </a:t>
            </a:r>
            <a:r>
              <a:rPr lang="en-GB" sz="1400">
                <a:solidFill>
                  <a:schemeClr val="dk1"/>
                </a:solidFill>
                <a:latin typeface="Open Sans"/>
                <a:ea typeface="Open Sans"/>
                <a:cs typeface="Open Sans"/>
                <a:sym typeface="Open Sans"/>
              </a:rPr>
              <a:t>Budget: Friends Association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a:t>Tasks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T7.1.B.1 Create an online volunteers leaflet under the banner of the Hunt Society.	</a:t>
            </a:r>
            <a:r>
              <a:rPr i="1" lang="en-GB" sz="1400">
                <a:solidFill>
                  <a:srgbClr val="000000"/>
                </a:solidFill>
                <a:latin typeface="Open Sans"/>
                <a:ea typeface="Open Sans"/>
                <a:cs typeface="Open Sans"/>
                <a:sym typeface="Open Sans"/>
              </a:rPr>
              <a:t>end February</a:t>
            </a:r>
            <a:endParaRPr i="1"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None/>
            </a:pPr>
            <a:r>
              <a:rPr lang="en-GB" sz="1400">
                <a:solidFill>
                  <a:srgbClr val="000000"/>
                </a:solidFill>
                <a:latin typeface="Open Sans"/>
                <a:ea typeface="Open Sans"/>
                <a:cs typeface="Open Sans"/>
                <a:sym typeface="Open Sans"/>
              </a:rPr>
              <a:t>T7.1.B.2 Set up and execute online marketing campaign to volunteering in exchange for membership, link to Mental Health campaign			</a:t>
            </a:r>
            <a:r>
              <a:rPr i="1" lang="en-GB" sz="1400">
                <a:solidFill>
                  <a:schemeClr val="dk1"/>
                </a:solidFill>
                <a:latin typeface="Open Sans"/>
                <a:ea typeface="Open Sans"/>
                <a:cs typeface="Open Sans"/>
                <a:sym typeface="Open Sans"/>
              </a:rPr>
              <a:t>February - May</a:t>
            </a:r>
            <a:endParaRPr i="1" sz="1400">
              <a:solidFill>
                <a:schemeClr val="dk1"/>
              </a:solidFill>
              <a:latin typeface="Open Sans"/>
              <a:ea typeface="Open Sans"/>
              <a:cs typeface="Open Sans"/>
              <a:sym typeface="Open Sans"/>
            </a:endParaRPr>
          </a:p>
          <a:p>
            <a:pPr indent="0" lvl="0" marL="0" rtl="0" algn="l">
              <a:lnSpc>
                <a:spcPct val="100000"/>
              </a:lnSpc>
              <a:spcBef>
                <a:spcPts val="1600"/>
              </a:spcBef>
              <a:spcAft>
                <a:spcPts val="0"/>
              </a:spcAft>
              <a:buNone/>
            </a:pPr>
            <a:r>
              <a:rPr i="1" lang="en-GB" sz="1400">
                <a:solidFill>
                  <a:schemeClr val="dk1"/>
                </a:solidFill>
                <a:latin typeface="Open Sans"/>
                <a:ea typeface="Open Sans"/>
                <a:cs typeface="Open Sans"/>
                <a:sym typeface="Open Sans"/>
              </a:rPr>
              <a:t>	T7.1.B. 2.1 work with EdSpark to set up a TY certified volunteer hours module  </a:t>
            </a:r>
            <a:r>
              <a:rPr lang="en-GB" sz="1400">
                <a:solidFill>
                  <a:srgbClr val="000000"/>
                </a:solidFill>
                <a:latin typeface="Open Sans"/>
                <a:ea typeface="Open Sans"/>
                <a:cs typeface="Open Sans"/>
                <a:sym typeface="Open Sans"/>
              </a:rPr>
              <a:t>					</a:t>
            </a:r>
            <a:endParaRPr i="1"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None/>
            </a:pPr>
            <a:r>
              <a:rPr lang="en-GB" sz="1400">
                <a:solidFill>
                  <a:srgbClr val="000000"/>
                </a:solidFill>
                <a:latin typeface="Open Sans"/>
                <a:ea typeface="Open Sans"/>
                <a:cs typeface="Open Sans"/>
                <a:sym typeface="Open Sans"/>
              </a:rPr>
              <a:t>T7.1.B.3  Schedule in attendance at University and School Fares, recruitment drive  - </a:t>
            </a:r>
            <a:r>
              <a:rPr i="1" lang="en-GB" sz="1400">
                <a:solidFill>
                  <a:srgbClr val="000000"/>
                </a:solidFill>
                <a:latin typeface="Open Sans"/>
                <a:ea typeface="Open Sans"/>
                <a:cs typeface="Open Sans"/>
                <a:sym typeface="Open Sans"/>
              </a:rPr>
              <a:t>September</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771" name="Google Shape;771;p10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105"/>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GB" sz="1800">
                <a:solidFill>
                  <a:srgbClr val="FFFFFF"/>
                </a:solidFill>
              </a:rPr>
              <a:t>T7.1.C Renew Membership &amp; Activate Dormant Subscriptions </a:t>
            </a:r>
            <a:endParaRPr>
              <a:solidFill>
                <a:srgbClr val="FFFFFF"/>
              </a:solidFill>
            </a:endParaRPr>
          </a:p>
        </p:txBody>
      </p:sp>
      <p:sp>
        <p:nvSpPr>
          <p:cNvPr id="777" name="Google Shape;777;p105"/>
          <p:cNvSpPr txBox="1"/>
          <p:nvPr>
            <p:ph idx="1" type="body"/>
          </p:nvPr>
        </p:nvSpPr>
        <p:spPr>
          <a:xfrm>
            <a:off x="311700" y="1460275"/>
            <a:ext cx="8520600" cy="52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Julie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Date: </a:t>
            </a:r>
            <a:r>
              <a:rPr i="1" lang="en-GB" sz="1400">
                <a:solidFill>
                  <a:schemeClr val="dk1"/>
                </a:solidFill>
                <a:latin typeface="Open Sans"/>
                <a:ea typeface="Open Sans"/>
                <a:cs typeface="Open Sans"/>
                <a:sym typeface="Open Sans"/>
              </a:rPr>
              <a:t> February - June 2019</a:t>
            </a:r>
            <a:endParaRPr i="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Budget: Friends Association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 </a:t>
            </a:r>
            <a:r>
              <a:rPr b="1" lang="en-GB"/>
              <a:t>Tasks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T7.1.C.1 Set up and execute a campaign to renew all subscriptions as standing orders:  weekly mail-outs to non-subscribers, detailing benefits and need for subscription.   </a:t>
            </a:r>
            <a:r>
              <a:rPr i="1" lang="en-GB" sz="1400">
                <a:solidFill>
                  <a:srgbClr val="000000"/>
                </a:solidFill>
                <a:latin typeface="Open Sans"/>
                <a:ea typeface="Open Sans"/>
                <a:cs typeface="Open Sans"/>
                <a:sym typeface="Open Sans"/>
              </a:rPr>
              <a:t>February - April</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T7.1.C.2 Work through mailing list targeting 50 possibles per week to retake up membership.  </a:t>
            </a:r>
            <a:r>
              <a:rPr i="1" lang="en-GB" sz="1400">
                <a:solidFill>
                  <a:srgbClr val="000000"/>
                </a:solidFill>
                <a:latin typeface="Open Sans"/>
                <a:ea typeface="Open Sans"/>
                <a:cs typeface="Open Sans"/>
                <a:sym typeface="Open Sans"/>
              </a:rPr>
              <a:t>February to June</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T7.1.C.3  Member:-  “</a:t>
            </a:r>
            <a:r>
              <a:rPr i="1" lang="en-GB" sz="1400">
                <a:solidFill>
                  <a:srgbClr val="000000"/>
                </a:solidFill>
                <a:latin typeface="Open Sans"/>
                <a:ea typeface="Open Sans"/>
                <a:cs typeface="Open Sans"/>
                <a:sym typeface="Open Sans"/>
              </a:rPr>
              <a:t>Bring in a member campaign” </a:t>
            </a:r>
            <a:r>
              <a:rPr lang="en-GB" sz="1400">
                <a:solidFill>
                  <a:srgbClr val="000000"/>
                </a:solidFill>
                <a:latin typeface="Open Sans"/>
                <a:ea typeface="Open Sans"/>
                <a:cs typeface="Open Sans"/>
                <a:sym typeface="Open Sans"/>
              </a:rPr>
              <a:t> - </a:t>
            </a:r>
            <a:r>
              <a:rPr i="1" lang="en-GB" sz="1400">
                <a:solidFill>
                  <a:srgbClr val="000000"/>
                </a:solidFill>
                <a:latin typeface="Open Sans"/>
                <a:ea typeface="Open Sans"/>
                <a:cs typeface="Open Sans"/>
                <a:sym typeface="Open Sans"/>
              </a:rPr>
              <a:t>April to September</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778" name="Google Shape;778;p10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782" name="Shape 782"/>
        <p:cNvGrpSpPr/>
        <p:nvPr/>
      </p:nvGrpSpPr>
      <p:grpSpPr>
        <a:xfrm>
          <a:off x="0" y="0"/>
          <a:ext cx="0" cy="0"/>
          <a:chOff x="0" y="0"/>
          <a:chExt cx="0" cy="0"/>
        </a:xfrm>
      </p:grpSpPr>
      <p:sp>
        <p:nvSpPr>
          <p:cNvPr id="783" name="Google Shape;783;p106"/>
          <p:cNvSpPr txBox="1"/>
          <p:nvPr/>
        </p:nvSpPr>
        <p:spPr>
          <a:xfrm>
            <a:off x="468500" y="1487500"/>
            <a:ext cx="8288700" cy="35775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Clr>
                <a:schemeClr val="dk1"/>
              </a:buClr>
              <a:buSzPts val="1100"/>
              <a:buFont typeface="Arial"/>
              <a:buNone/>
            </a:pPr>
            <a:r>
              <a:t/>
            </a:r>
            <a:endParaRPr b="1" sz="1800">
              <a:solidFill>
                <a:schemeClr val="lt1"/>
              </a:solidFill>
              <a:latin typeface="Open Sans"/>
              <a:ea typeface="Open Sans"/>
              <a:cs typeface="Open Sans"/>
              <a:sym typeface="Open Sans"/>
            </a:endParaRPr>
          </a:p>
          <a:p>
            <a:pPr indent="457200" lvl="0" marL="0" rtl="0" algn="l">
              <a:spcBef>
                <a:spcPts val="0"/>
              </a:spcBef>
              <a:spcAft>
                <a:spcPts val="0"/>
              </a:spcAft>
              <a:buClr>
                <a:schemeClr val="dk1"/>
              </a:buClr>
              <a:buSzPts val="1100"/>
              <a:buFont typeface="Arial"/>
              <a:buNone/>
            </a:pPr>
            <a:r>
              <a:t/>
            </a:r>
            <a:endParaRPr b="1" sz="18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1800">
              <a:solidFill>
                <a:schemeClr val="lt1"/>
              </a:solidFill>
              <a:latin typeface="Open Sans"/>
              <a:ea typeface="Open Sans"/>
              <a:cs typeface="Open Sans"/>
              <a:sym typeface="Open Sans"/>
            </a:endParaRPr>
          </a:p>
          <a:p>
            <a:pPr indent="0" lvl="0" marL="457200" rtl="0" algn="l">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Create mental health association partnership </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lt1"/>
              </a:solidFill>
              <a:latin typeface="Open Sans"/>
              <a:ea typeface="Open Sans"/>
              <a:cs typeface="Open Sans"/>
              <a:sym typeface="Open Sans"/>
            </a:endParaRPr>
          </a:p>
        </p:txBody>
      </p:sp>
      <p:sp>
        <p:nvSpPr>
          <p:cNvPr id="784" name="Google Shape;784;p106"/>
          <p:cNvSpPr txBox="1"/>
          <p:nvPr/>
        </p:nvSpPr>
        <p:spPr>
          <a:xfrm>
            <a:off x="468500" y="-9555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solidFill>
                <a:srgbClr val="BF9000"/>
              </a:solidFill>
              <a:latin typeface="Open Sans"/>
              <a:ea typeface="Open Sans"/>
              <a:cs typeface="Open Sans"/>
              <a:sym typeface="Open Sans"/>
            </a:endParaRPr>
          </a:p>
          <a:p>
            <a:pPr indent="0" lvl="0" marL="0" rtl="0" algn="l">
              <a:spcBef>
                <a:spcPts val="0"/>
              </a:spcBef>
              <a:spcAft>
                <a:spcPts val="0"/>
              </a:spcAft>
              <a:buNone/>
            </a:pPr>
            <a:r>
              <a:rPr lang="en-GB" sz="3000">
                <a:solidFill>
                  <a:srgbClr val="BF9000"/>
                </a:solidFill>
                <a:latin typeface="Open Sans"/>
                <a:ea typeface="Open Sans"/>
                <a:cs typeface="Open Sans"/>
                <a:sym typeface="Open Sans"/>
              </a:rPr>
              <a:t>7.2. Key Platform Action:  Partnership </a:t>
            </a:r>
            <a:endParaRPr sz="3000">
              <a:solidFill>
                <a:srgbClr val="BF9000"/>
              </a:solidFill>
              <a:latin typeface="Open Sans"/>
              <a:ea typeface="Open Sans"/>
              <a:cs typeface="Open Sans"/>
              <a:sym typeface="Open Sans"/>
            </a:endParaRPr>
          </a:p>
        </p:txBody>
      </p:sp>
      <p:sp>
        <p:nvSpPr>
          <p:cNvPr id="785" name="Google Shape;785;p10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107"/>
          <p:cNvSpPr txBox="1"/>
          <p:nvPr>
            <p:ph type="title"/>
          </p:nvPr>
        </p:nvSpPr>
        <p:spPr>
          <a:xfrm>
            <a:off x="311700" y="3558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GB" sz="1800">
                <a:solidFill>
                  <a:srgbClr val="FFFFFF"/>
                </a:solidFill>
              </a:rPr>
              <a:t>T7.2. Create mental health association partnership </a:t>
            </a:r>
            <a:endParaRPr>
              <a:solidFill>
                <a:srgbClr val="FFFFFF"/>
              </a:solidFill>
            </a:endParaRPr>
          </a:p>
        </p:txBody>
      </p:sp>
      <p:sp>
        <p:nvSpPr>
          <p:cNvPr id="791" name="Google Shape;791;p107"/>
          <p:cNvSpPr txBox="1"/>
          <p:nvPr>
            <p:ph idx="1" type="body"/>
          </p:nvPr>
        </p:nvSpPr>
        <p:spPr>
          <a:xfrm>
            <a:off x="311700" y="1460275"/>
            <a:ext cx="8520600" cy="52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Jill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Date: </a:t>
            </a:r>
            <a:r>
              <a:rPr i="1" lang="en-GB" sz="1400">
                <a:solidFill>
                  <a:schemeClr val="dk1"/>
                </a:solidFill>
                <a:latin typeface="Open Sans"/>
                <a:ea typeface="Open Sans"/>
                <a:cs typeface="Open Sans"/>
                <a:sym typeface="Open Sans"/>
              </a:rPr>
              <a:t> January - February - 2019			</a:t>
            </a:r>
            <a:r>
              <a:rPr lang="en-GB" sz="1400">
                <a:solidFill>
                  <a:schemeClr val="dk1"/>
                </a:solidFill>
                <a:latin typeface="Open Sans"/>
                <a:ea typeface="Open Sans"/>
                <a:cs typeface="Open Sans"/>
                <a:sym typeface="Open Sans"/>
              </a:rPr>
              <a:t>Budget: Friends Association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a:t>Tasks</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T7.2.1 Investigate possible partnerships.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T7.2.2 Create joint campaign, using </a:t>
            </a:r>
            <a:r>
              <a:rPr lang="en-GB" sz="1400">
                <a:solidFill>
                  <a:schemeClr val="dk1"/>
                </a:solidFill>
                <a:latin typeface="Open Sans"/>
                <a:ea typeface="Open Sans"/>
                <a:cs typeface="Open Sans"/>
                <a:sym typeface="Open Sans"/>
              </a:rPr>
              <a:t>scheduled events and agreed fundraisers - </a:t>
            </a:r>
            <a:r>
              <a:rPr i="1" lang="en-GB" sz="1400">
                <a:solidFill>
                  <a:schemeClr val="dk1"/>
                </a:solidFill>
                <a:latin typeface="Open Sans"/>
                <a:ea typeface="Open Sans"/>
                <a:cs typeface="Open Sans"/>
                <a:sym typeface="Open Sans"/>
              </a:rPr>
              <a:t>end February</a:t>
            </a:r>
            <a:endParaRPr i="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T7.2.3 Announce Partnership - </a:t>
            </a:r>
            <a:r>
              <a:rPr i="1" lang="en-GB" sz="1400">
                <a:solidFill>
                  <a:srgbClr val="000000"/>
                </a:solidFill>
                <a:latin typeface="Open Sans"/>
                <a:ea typeface="Open Sans"/>
                <a:cs typeface="Open Sans"/>
                <a:sym typeface="Open Sans"/>
              </a:rPr>
              <a:t>end of March</a:t>
            </a:r>
            <a:r>
              <a:rPr lang="en-GB" sz="1400">
                <a:solidFill>
                  <a:srgbClr val="000000"/>
                </a:solidFill>
                <a:latin typeface="Open Sans"/>
                <a:ea typeface="Open Sans"/>
                <a:cs typeface="Open Sans"/>
                <a:sym typeface="Open Sans"/>
              </a:rPr>
              <a:t>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T7.2.4 Create plan of fundraising targets and activities with mental health partner.   Link to T7.4 	</a:t>
            </a:r>
            <a:r>
              <a:rPr i="1" lang="en-GB" sz="1400">
                <a:solidFill>
                  <a:srgbClr val="000000"/>
                </a:solidFill>
                <a:latin typeface="Open Sans"/>
                <a:ea typeface="Open Sans"/>
                <a:cs typeface="Open Sans"/>
                <a:sym typeface="Open Sans"/>
              </a:rPr>
              <a:t>March-December 2019</a:t>
            </a:r>
            <a:endParaRPr i="1"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T7.2.5  Execute campaign.   </a:t>
            </a:r>
            <a:r>
              <a:rPr i="1" lang="en-GB" sz="1400">
                <a:solidFill>
                  <a:schemeClr val="dk1"/>
                </a:solidFill>
                <a:latin typeface="Open Sans"/>
                <a:ea typeface="Open Sans"/>
                <a:cs typeface="Open Sans"/>
                <a:sym typeface="Open Sans"/>
              </a:rPr>
              <a:t>March-December 2019</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792" name="Google Shape;792;p10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796" name="Shape 796"/>
        <p:cNvGrpSpPr/>
        <p:nvPr/>
      </p:nvGrpSpPr>
      <p:grpSpPr>
        <a:xfrm>
          <a:off x="0" y="0"/>
          <a:ext cx="0" cy="0"/>
          <a:chOff x="0" y="0"/>
          <a:chExt cx="0" cy="0"/>
        </a:xfrm>
      </p:grpSpPr>
      <p:sp>
        <p:nvSpPr>
          <p:cNvPr id="797" name="Google Shape;797;p108"/>
          <p:cNvSpPr txBox="1"/>
          <p:nvPr/>
        </p:nvSpPr>
        <p:spPr>
          <a:xfrm>
            <a:off x="468500" y="1487500"/>
            <a:ext cx="8288700" cy="35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1800">
              <a:solidFill>
                <a:schemeClr val="lt1"/>
              </a:solidFill>
              <a:latin typeface="Open Sans"/>
              <a:ea typeface="Open Sans"/>
              <a:cs typeface="Open Sans"/>
              <a:sym typeface="Open Sans"/>
            </a:endParaRPr>
          </a:p>
          <a:p>
            <a:pPr indent="457200" lvl="0" marL="0" rtl="0" algn="l">
              <a:spcBef>
                <a:spcPts val="0"/>
              </a:spcBef>
              <a:spcAft>
                <a:spcPts val="0"/>
              </a:spcAft>
              <a:buClr>
                <a:schemeClr val="dk1"/>
              </a:buClr>
              <a:buSzPts val="1100"/>
              <a:buFont typeface="Arial"/>
              <a:buNone/>
            </a:pPr>
            <a:r>
              <a:t/>
            </a:r>
            <a:endParaRPr b="1" sz="18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1800">
              <a:solidFill>
                <a:schemeClr val="lt1"/>
              </a:solidFill>
              <a:latin typeface="Open Sans"/>
              <a:ea typeface="Open Sans"/>
              <a:cs typeface="Open Sans"/>
              <a:sym typeface="Open Sans"/>
            </a:endParaRPr>
          </a:p>
          <a:p>
            <a:pPr indent="0" lvl="0" marL="457200" rtl="0" algn="l">
              <a:spcBef>
                <a:spcPts val="0"/>
              </a:spcBef>
              <a:spcAft>
                <a:spcPts val="0"/>
              </a:spcAft>
              <a:buNone/>
            </a:pPr>
            <a:r>
              <a:rPr lang="en-GB" sz="1800">
                <a:solidFill>
                  <a:schemeClr val="lt1"/>
                </a:solidFill>
                <a:latin typeface="Open Sans"/>
                <a:ea typeface="Open Sans"/>
                <a:cs typeface="Open Sans"/>
                <a:sym typeface="Open Sans"/>
              </a:rPr>
              <a:t>Link to Corporate Subscriptions</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rPr lang="en-GB" sz="1800">
                <a:solidFill>
                  <a:schemeClr val="lt1"/>
                </a:solidFill>
                <a:latin typeface="Open Sans"/>
                <a:ea typeface="Open Sans"/>
                <a:cs typeface="Open Sans"/>
                <a:sym typeface="Open Sans"/>
              </a:rPr>
              <a:t>	A new community of corporate subscriptions to be developed under the Hunt Museum will be investigated and implemented and the relationship to the Friends made clear.   </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lt1"/>
              </a:solidFill>
              <a:latin typeface="Open Sans"/>
              <a:ea typeface="Open Sans"/>
              <a:cs typeface="Open Sans"/>
              <a:sym typeface="Open Sans"/>
            </a:endParaRPr>
          </a:p>
        </p:txBody>
      </p:sp>
      <p:sp>
        <p:nvSpPr>
          <p:cNvPr id="798" name="Google Shape;798;p108"/>
          <p:cNvSpPr txBox="1"/>
          <p:nvPr/>
        </p:nvSpPr>
        <p:spPr>
          <a:xfrm>
            <a:off x="468500" y="150625"/>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Key Platform Linked Action: </a:t>
            </a:r>
            <a:endParaRPr sz="3000">
              <a:solidFill>
                <a:srgbClr val="BF9000"/>
              </a:solidFill>
              <a:latin typeface="Open Sans"/>
              <a:ea typeface="Open Sans"/>
              <a:cs typeface="Open Sans"/>
              <a:sym typeface="Open Sans"/>
            </a:endParaRPr>
          </a:p>
        </p:txBody>
      </p:sp>
      <p:sp>
        <p:nvSpPr>
          <p:cNvPr id="799" name="Google Shape;799;p10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803" name="Shape 803"/>
        <p:cNvGrpSpPr/>
        <p:nvPr/>
      </p:nvGrpSpPr>
      <p:grpSpPr>
        <a:xfrm>
          <a:off x="0" y="0"/>
          <a:ext cx="0" cy="0"/>
          <a:chOff x="0" y="0"/>
          <a:chExt cx="0" cy="0"/>
        </a:xfrm>
      </p:grpSpPr>
      <p:sp>
        <p:nvSpPr>
          <p:cNvPr id="804" name="Google Shape;804;p109"/>
          <p:cNvSpPr txBox="1"/>
          <p:nvPr/>
        </p:nvSpPr>
        <p:spPr>
          <a:xfrm>
            <a:off x="427650" y="881433"/>
            <a:ext cx="8288700" cy="357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Goal: </a:t>
            </a:r>
            <a:endParaRPr sz="1800">
              <a:solidFill>
                <a:schemeClr val="lt1"/>
              </a:solidFill>
              <a:latin typeface="Open Sans"/>
              <a:ea typeface="Open Sans"/>
              <a:cs typeface="Open Sans"/>
              <a:sym typeface="Open Sans"/>
            </a:endParaRPr>
          </a:p>
          <a:p>
            <a:pPr indent="-342900" lvl="0" marL="457200" rtl="0" algn="l">
              <a:lnSpc>
                <a:spcPct val="115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Link Lectures more closely to the Collections - priority 1</a:t>
            </a:r>
            <a:endParaRPr sz="1800">
              <a:solidFill>
                <a:schemeClr val="lt1"/>
              </a:solidFill>
              <a:latin typeface="Open Sans"/>
              <a:ea typeface="Open Sans"/>
              <a:cs typeface="Open Sans"/>
              <a:sym typeface="Open Sans"/>
            </a:endParaRPr>
          </a:p>
          <a:p>
            <a:pPr indent="-342900" lvl="0" marL="457200" rtl="0" algn="l">
              <a:lnSpc>
                <a:spcPct val="115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Year long activism campaign with Hunt Society volunteers  to promote the benefits of culture heritage and participation for mental Health</a:t>
            </a:r>
            <a:endParaRPr b="1" sz="1800">
              <a:solidFill>
                <a:schemeClr val="lt1"/>
              </a:solidFill>
              <a:latin typeface="Open Sans"/>
              <a:ea typeface="Open Sans"/>
              <a:cs typeface="Open Sans"/>
              <a:sym typeface="Open Sans"/>
            </a:endParaRPr>
          </a:p>
          <a:p>
            <a:pPr indent="-342900" lvl="0" marL="457200" rtl="0" algn="l">
              <a:lnSpc>
                <a:spcPct val="115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Active promotion and participation in events</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Actions: </a:t>
            </a:r>
            <a:endParaRPr sz="1800">
              <a:solidFill>
                <a:schemeClr val="lt1"/>
              </a:solidFill>
              <a:latin typeface="Open Sans"/>
              <a:ea typeface="Open Sans"/>
              <a:cs typeface="Open Sans"/>
              <a:sym typeface="Open Sans"/>
            </a:endParaRPr>
          </a:p>
          <a:p>
            <a:pPr indent="-342900" lvl="0" marL="457200" rtl="0" algn="l">
              <a:lnSpc>
                <a:spcPct val="100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Lunchtime Lecture Series</a:t>
            </a:r>
            <a:endParaRPr sz="1800">
              <a:solidFill>
                <a:schemeClr val="lt1"/>
              </a:solidFill>
              <a:latin typeface="Open Sans"/>
              <a:ea typeface="Open Sans"/>
              <a:cs typeface="Open Sans"/>
              <a:sym typeface="Open Sans"/>
            </a:endParaRPr>
          </a:p>
          <a:p>
            <a:pPr indent="-342900" lvl="0" marL="457200" rtl="0" algn="l">
              <a:lnSpc>
                <a:spcPct val="100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Campaign with Hunt Society and Association and Mental Health Association</a:t>
            </a:r>
            <a:endParaRPr sz="1800">
              <a:solidFill>
                <a:schemeClr val="lt1"/>
              </a:solidFill>
              <a:latin typeface="Open Sans"/>
              <a:ea typeface="Open Sans"/>
              <a:cs typeface="Open Sans"/>
              <a:sym typeface="Open Sans"/>
            </a:endParaRPr>
          </a:p>
          <a:p>
            <a:pPr indent="-342900" lvl="0" marL="457200" rtl="0" algn="l">
              <a:lnSpc>
                <a:spcPct val="100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Plan of events for 2019 </a:t>
            </a:r>
            <a:endParaRPr sz="1800">
              <a:solidFill>
                <a:schemeClr val="lt1"/>
              </a:solidFill>
              <a:latin typeface="Open Sans"/>
              <a:ea typeface="Open Sans"/>
              <a:cs typeface="Open Sans"/>
              <a:sym typeface="Open Sans"/>
            </a:endParaRPr>
          </a:p>
          <a:p>
            <a:pPr indent="-342900" lvl="0" marL="457200" rtl="0" algn="l">
              <a:lnSpc>
                <a:spcPct val="100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Actively promote events and increase numbers attending events</a:t>
            </a:r>
            <a:endParaRPr b="1" sz="1800">
              <a:solidFill>
                <a:schemeClr val="lt1"/>
              </a:solidFill>
            </a:endParaRPr>
          </a:p>
          <a:p>
            <a:pPr indent="0" lvl="0" marL="0" rtl="0" algn="l">
              <a:lnSpc>
                <a:spcPct val="115000"/>
              </a:lnSpc>
              <a:spcBef>
                <a:spcPts val="160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		</a:t>
            </a:r>
            <a:endParaRPr b="1" sz="1800">
              <a:solidFill>
                <a:schemeClr val="lt1"/>
              </a:solidFill>
              <a:latin typeface="Open Sans"/>
              <a:ea typeface="Open Sans"/>
              <a:cs typeface="Open Sans"/>
              <a:sym typeface="Open Sans"/>
            </a:endParaRPr>
          </a:p>
          <a:p>
            <a:pPr indent="457200" lvl="0" marL="0" rtl="0" algn="l">
              <a:spcBef>
                <a:spcPts val="0"/>
              </a:spcBef>
              <a:spcAft>
                <a:spcPts val="0"/>
              </a:spcAft>
              <a:buClr>
                <a:schemeClr val="dk1"/>
              </a:buClr>
              <a:buSzPts val="1100"/>
              <a:buFont typeface="Arial"/>
              <a:buNone/>
            </a:pPr>
            <a:r>
              <a:t/>
            </a:r>
            <a:endParaRPr b="1" sz="18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1800">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lt1"/>
              </a:solidFill>
              <a:latin typeface="Open Sans"/>
              <a:ea typeface="Open Sans"/>
              <a:cs typeface="Open Sans"/>
              <a:sym typeface="Open Sans"/>
            </a:endParaRPr>
          </a:p>
        </p:txBody>
      </p:sp>
      <p:sp>
        <p:nvSpPr>
          <p:cNvPr id="805" name="Google Shape;805;p109"/>
          <p:cNvSpPr txBox="1"/>
          <p:nvPr/>
        </p:nvSpPr>
        <p:spPr>
          <a:xfrm>
            <a:off x="468500" y="220975"/>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Education</a:t>
            </a:r>
            <a:endParaRPr sz="3000">
              <a:solidFill>
                <a:srgbClr val="BF9000"/>
              </a:solidFill>
              <a:latin typeface="Open Sans"/>
              <a:ea typeface="Open Sans"/>
              <a:cs typeface="Open Sans"/>
              <a:sym typeface="Open Sans"/>
            </a:endParaRPr>
          </a:p>
          <a:p>
            <a:pPr indent="0" lvl="0" marL="0" rtl="0" algn="l">
              <a:spcBef>
                <a:spcPts val="0"/>
              </a:spcBef>
              <a:spcAft>
                <a:spcPts val="0"/>
              </a:spcAft>
              <a:buNone/>
            </a:pPr>
            <a:r>
              <a:t/>
            </a:r>
            <a:endParaRPr sz="3000">
              <a:solidFill>
                <a:srgbClr val="BF9000"/>
              </a:solidFill>
              <a:latin typeface="Open Sans"/>
              <a:ea typeface="Open Sans"/>
              <a:cs typeface="Open Sans"/>
              <a:sym typeface="Open Sans"/>
            </a:endParaRPr>
          </a:p>
        </p:txBody>
      </p:sp>
      <p:sp>
        <p:nvSpPr>
          <p:cNvPr id="806" name="Google Shape;806;p10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110"/>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GB" sz="1800">
                <a:solidFill>
                  <a:srgbClr val="FFFFFF"/>
                </a:solidFill>
              </a:rPr>
              <a:t>T7.3 Friends Lunchtime Lecture  Series</a:t>
            </a:r>
            <a:endParaRPr>
              <a:solidFill>
                <a:srgbClr val="FFFFFF"/>
              </a:solidFill>
            </a:endParaRPr>
          </a:p>
        </p:txBody>
      </p:sp>
      <p:sp>
        <p:nvSpPr>
          <p:cNvPr id="812" name="Google Shape;812;p110"/>
          <p:cNvSpPr txBox="1"/>
          <p:nvPr>
            <p:ph idx="1" type="body"/>
          </p:nvPr>
        </p:nvSpPr>
        <p:spPr>
          <a:xfrm>
            <a:off x="311700" y="1460275"/>
            <a:ext cx="8520600" cy="52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Julie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Date: </a:t>
            </a:r>
            <a:r>
              <a:rPr i="1" lang="en-GB" sz="1400">
                <a:solidFill>
                  <a:srgbClr val="000000"/>
                </a:solidFill>
                <a:latin typeface="Open Sans"/>
                <a:ea typeface="Open Sans"/>
                <a:cs typeface="Open Sans"/>
                <a:sym typeface="Open Sans"/>
              </a:rPr>
              <a:t> February - May 2019</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Budget: Friends Association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a:t>Tasks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T7.3.1 E. Hanrahan to research and confirm speakers for each month a quarter year ahead</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T7.3.2  Confirm dates &amp; location of talks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T7.3.3 </a:t>
            </a:r>
            <a:r>
              <a:rPr lang="en-GB" sz="1400">
                <a:solidFill>
                  <a:schemeClr val="dk1"/>
                </a:solidFill>
                <a:latin typeface="Open Sans"/>
                <a:ea typeface="Open Sans"/>
                <a:cs typeface="Open Sans"/>
                <a:sym typeface="Open Sans"/>
              </a:rPr>
              <a:t>Lecture details to be shared to members via Newsletters, on Facebook Pages, and public via email, post, and website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813" name="Google Shape;813;p1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111"/>
          <p:cNvSpPr txBox="1"/>
          <p:nvPr>
            <p:ph type="title"/>
          </p:nvPr>
        </p:nvSpPr>
        <p:spPr>
          <a:xfrm>
            <a:off x="311700" y="471833"/>
            <a:ext cx="8520600" cy="885300"/>
          </a:xfrm>
          <a:prstGeom prst="rect">
            <a:avLst/>
          </a:prstGeom>
          <a:solidFill>
            <a:srgbClr val="1C4587"/>
          </a:solidFill>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GB" sz="1800">
                <a:solidFill>
                  <a:srgbClr val="FFFFFF"/>
                </a:solidFill>
              </a:rPr>
              <a:t>T7.4 Campaign with Hunt Society and Association and Mental Health Association </a:t>
            </a:r>
            <a:endParaRPr>
              <a:solidFill>
                <a:srgbClr val="FFFFFF"/>
              </a:solidFill>
            </a:endParaRPr>
          </a:p>
        </p:txBody>
      </p:sp>
      <p:sp>
        <p:nvSpPr>
          <p:cNvPr id="819" name="Google Shape;819;p111"/>
          <p:cNvSpPr txBox="1"/>
          <p:nvPr>
            <p:ph idx="1" type="body"/>
          </p:nvPr>
        </p:nvSpPr>
        <p:spPr>
          <a:xfrm>
            <a:off x="311700" y="1460275"/>
            <a:ext cx="8520600" cy="52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 Responsible: Julie </a:t>
            </a:r>
            <a:endParaRPr>
              <a:solidFill>
                <a:srgbClr val="000000"/>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Budget: Friends association </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en-GB"/>
              <a:t>Tasks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T7.4.1   Set up and execute a series of activities  Date: </a:t>
            </a:r>
            <a:r>
              <a:rPr i="1" lang="en-GB" sz="1400">
                <a:solidFill>
                  <a:srgbClr val="000000"/>
                </a:solidFill>
                <a:latin typeface="Open Sans"/>
                <a:ea typeface="Open Sans"/>
                <a:cs typeface="Open Sans"/>
                <a:sym typeface="Open Sans"/>
              </a:rPr>
              <a:t> March- December 2019 </a:t>
            </a:r>
            <a:endParaRPr i="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T7.4.2 Create and execute physical &amp; online campaign with  Hunt Museum Society / to include flyer, and website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T7.4.3 Cross link to membership by introduce campaign into UL, LIT, Mary I and schools  to build up members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strike="sngStrike">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820" name="Google Shape;820;p1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